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80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69" r:id="rId15"/>
    <p:sldId id="268" r:id="rId16"/>
    <p:sldId id="282" r:id="rId17"/>
    <p:sldId id="272" r:id="rId18"/>
    <p:sldId id="271" r:id="rId19"/>
    <p:sldId id="273" r:id="rId20"/>
    <p:sldId id="281" r:id="rId21"/>
    <p:sldId id="274" r:id="rId22"/>
    <p:sldId id="275" r:id="rId23"/>
    <p:sldId id="276" r:id="rId24"/>
    <p:sldId id="277" r:id="rId25"/>
    <p:sldId id="278" r:id="rId26"/>
    <p:sldId id="279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3" autoAdjust="0"/>
    <p:restoredTop sz="86387" autoAdjust="0"/>
  </p:normalViewPr>
  <p:slideViewPr>
    <p:cSldViewPr snapToGrid="0">
      <p:cViewPr varScale="1">
        <p:scale>
          <a:sx n="70" d="100"/>
          <a:sy n="70" d="100"/>
        </p:scale>
        <p:origin x="5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F8236-9EB0-4D95-94EA-AA22331DF4B0}" type="datetimeFigureOut">
              <a:rPr lang="zh-CN" altLang="en-US" smtClean="0"/>
              <a:t>2014/11/25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C5D3E-A651-43FA-9B55-285B288E12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925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5D3E-A651-43FA-9B55-285B288E121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942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5D3E-A651-43FA-9B55-285B288E121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6349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5D3E-A651-43FA-9B55-285B288E121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129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E271-5742-48E4-BA8D-1728DF9DA281}" type="datetimeFigureOut">
              <a:rPr lang="zh-CN" altLang="en-US" smtClean="0"/>
              <a:t>2014/11/25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A4D3-A4CF-4335-9700-EA791AB587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3743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E271-5742-48E4-BA8D-1728DF9DA281}" type="datetimeFigureOut">
              <a:rPr lang="zh-CN" altLang="en-US" smtClean="0"/>
              <a:t>2014/11/25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A4D3-A4CF-4335-9700-EA791AB587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430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E271-5742-48E4-BA8D-1728DF9DA281}" type="datetimeFigureOut">
              <a:rPr lang="zh-CN" altLang="en-US" smtClean="0"/>
              <a:t>2014/11/25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A4D3-A4CF-4335-9700-EA791AB587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29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E271-5742-48E4-BA8D-1728DF9DA281}" type="datetimeFigureOut">
              <a:rPr lang="zh-CN" altLang="en-US" smtClean="0"/>
              <a:t>2014/11/25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A4D3-A4CF-4335-9700-EA791AB587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67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E271-5742-48E4-BA8D-1728DF9DA281}" type="datetimeFigureOut">
              <a:rPr lang="zh-CN" altLang="en-US" smtClean="0"/>
              <a:t>2014/11/25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A4D3-A4CF-4335-9700-EA791AB587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897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E271-5742-48E4-BA8D-1728DF9DA281}" type="datetimeFigureOut">
              <a:rPr lang="zh-CN" altLang="en-US" smtClean="0"/>
              <a:t>2014/11/25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A4D3-A4CF-4335-9700-EA791AB587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98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E271-5742-48E4-BA8D-1728DF9DA281}" type="datetimeFigureOut">
              <a:rPr lang="zh-CN" altLang="en-US" smtClean="0"/>
              <a:t>2014/11/25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A4D3-A4CF-4335-9700-EA791AB587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808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E271-5742-48E4-BA8D-1728DF9DA281}" type="datetimeFigureOut">
              <a:rPr lang="zh-CN" altLang="en-US" smtClean="0"/>
              <a:t>2014/11/25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A4D3-A4CF-4335-9700-EA791AB587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24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E271-5742-48E4-BA8D-1728DF9DA281}" type="datetimeFigureOut">
              <a:rPr lang="zh-CN" altLang="en-US" smtClean="0"/>
              <a:t>2014/11/25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A4D3-A4CF-4335-9700-EA791AB587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600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E271-5742-48E4-BA8D-1728DF9DA281}" type="datetimeFigureOut">
              <a:rPr lang="zh-CN" altLang="en-US" smtClean="0"/>
              <a:t>2014/11/25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A4D3-A4CF-4335-9700-EA791AB587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406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E271-5742-48E4-BA8D-1728DF9DA281}" type="datetimeFigureOut">
              <a:rPr lang="zh-CN" altLang="en-US" smtClean="0"/>
              <a:t>2014/11/25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A4D3-A4CF-4335-9700-EA791AB587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92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8E271-5742-48E4-BA8D-1728DF9DA281}" type="datetimeFigureOut">
              <a:rPr lang="zh-CN" altLang="en-US" smtClean="0"/>
              <a:t>2014/11/25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5A4D3-A4CF-4335-9700-EA791AB587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24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Image and video </a:t>
            </a:r>
            <a:r>
              <a:rPr lang="en-US" altLang="zh-CN" b="1" dirty="0" err="1"/>
              <a:t>denoising</a:t>
            </a:r>
            <a:r>
              <a:rPr lang="en-US" altLang="zh-CN" b="1" dirty="0"/>
              <a:t> by sparse 3D transform-domain collaborative filtering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b="1" i="1" dirty="0"/>
              <a:t>Block-matching and 3D filtering (BM3D) algorithm </a:t>
            </a:r>
            <a:endParaRPr lang="en-US" altLang="zh-CN" dirty="0"/>
          </a:p>
          <a:p>
            <a:r>
              <a:rPr lang="zh-CN" altLang="en-US" dirty="0"/>
              <a:t>块匹配</a:t>
            </a:r>
            <a:r>
              <a:rPr lang="zh-CN" altLang="en-US" dirty="0" smtClean="0"/>
              <a:t>三维</a:t>
            </a:r>
            <a:r>
              <a:rPr lang="zh-CN" altLang="en-US" dirty="0"/>
              <a:t>协同</a:t>
            </a:r>
            <a:r>
              <a:rPr lang="zh-CN" altLang="en-US" dirty="0" smtClean="0"/>
              <a:t>滤波</a:t>
            </a:r>
            <a:r>
              <a:rPr lang="zh-CN" altLang="en-US" dirty="0"/>
              <a:t>算法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130675"/>
            <a:ext cx="2438400" cy="2438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130675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0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</a:t>
            </a:r>
            <a:r>
              <a:rPr lang="en-US" altLang="zh-CN" b="1" dirty="0" smtClean="0"/>
              <a:t>benefit</a:t>
            </a:r>
            <a:r>
              <a:rPr lang="en-US" altLang="zh-CN" dirty="0" smtClean="0"/>
              <a:t> of the collaborative shrinkage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A 2-D transform is applied separately to each </a:t>
            </a:r>
            <a:r>
              <a:rPr lang="en-US" altLang="zh-CN" dirty="0"/>
              <a:t>individual block in a given group </a:t>
            </a:r>
            <a:r>
              <a:rPr lang="en-US" altLang="zh-CN" dirty="0" smtClean="0"/>
              <a:t>of</a:t>
            </a:r>
            <a:r>
              <a:rPr lang="en-US" altLang="zh-CN" b="1" dirty="0" smtClean="0"/>
              <a:t> </a:t>
            </a:r>
            <a:r>
              <a:rPr lang="en-US" altLang="zh-CN" b="1" dirty="0" smtClean="0"/>
              <a:t>n</a:t>
            </a:r>
            <a:r>
              <a:rPr lang="zh-CN" altLang="en-US" b="1" dirty="0" smtClean="0"/>
              <a:t>（个）</a:t>
            </a:r>
            <a:r>
              <a:rPr lang="en-US" altLang="zh-CN" b="1" dirty="0" smtClean="0"/>
              <a:t> </a:t>
            </a:r>
            <a:r>
              <a:rPr lang="en-US" altLang="zh-CN" b="1" dirty="0" smtClean="0"/>
              <a:t>fragments</a:t>
            </a:r>
            <a:r>
              <a:rPr lang="en-US" altLang="zh-CN" dirty="0" smtClean="0"/>
              <a:t>.</a:t>
            </a:r>
          </a:p>
          <a:p>
            <a:r>
              <a:rPr lang="en-US" altLang="zh-CN" dirty="0"/>
              <a:t>Since these grouped blocks are very similar, </a:t>
            </a:r>
            <a:r>
              <a:rPr lang="en-US" altLang="zh-CN" dirty="0" smtClean="0"/>
              <a:t>for any </a:t>
            </a:r>
            <a:r>
              <a:rPr lang="en-US" altLang="zh-CN" dirty="0"/>
              <a:t>of them we should get approximately the same number, </a:t>
            </a:r>
            <a:r>
              <a:rPr lang="en-US" altLang="zh-CN" b="1" dirty="0" smtClean="0"/>
              <a:t>a</a:t>
            </a:r>
            <a:r>
              <a:rPr lang="zh-CN" altLang="en-US" b="1" dirty="0" smtClean="0"/>
              <a:t>（个）</a:t>
            </a:r>
            <a:r>
              <a:rPr lang="en-US" altLang="zh-CN" b="1" dirty="0" smtClean="0"/>
              <a:t> </a:t>
            </a:r>
            <a:r>
              <a:rPr lang="en-US" altLang="zh-CN" b="1" dirty="0" smtClean="0"/>
              <a:t>significant </a:t>
            </a:r>
            <a:r>
              <a:rPr lang="en-US" altLang="zh-CN" b="1" dirty="0"/>
              <a:t>transform coefficients</a:t>
            </a:r>
            <a:r>
              <a:rPr lang="en-US" altLang="zh-CN" dirty="0" smtClean="0"/>
              <a:t>.</a:t>
            </a:r>
          </a:p>
          <a:p>
            <a:r>
              <a:rPr lang="en-US" altLang="zh-CN" dirty="0"/>
              <a:t>It means that the </a:t>
            </a:r>
            <a:r>
              <a:rPr lang="en-US" altLang="zh-CN" dirty="0" smtClean="0"/>
              <a:t>whole group </a:t>
            </a:r>
            <a:r>
              <a:rPr lang="en-US" altLang="zh-CN" dirty="0"/>
              <a:t>of fragments is represented </a:t>
            </a:r>
            <a:r>
              <a:rPr lang="en-US" altLang="zh-CN" b="1" dirty="0"/>
              <a:t>by </a:t>
            </a:r>
            <a:r>
              <a:rPr lang="en-US" altLang="zh-CN" b="1" dirty="0" err="1" smtClean="0"/>
              <a:t>na</a:t>
            </a:r>
            <a:r>
              <a:rPr lang="zh-CN" altLang="en-US" b="1" dirty="0" smtClean="0"/>
              <a:t>（个）</a:t>
            </a:r>
            <a:r>
              <a:rPr lang="en-US" altLang="zh-CN" b="1" dirty="0" smtClean="0"/>
              <a:t> </a:t>
            </a:r>
            <a:r>
              <a:rPr lang="en-US" altLang="zh-CN" b="1" dirty="0" smtClean="0"/>
              <a:t>coefficients</a:t>
            </a:r>
            <a:r>
              <a:rPr lang="en-US" altLang="zh-CN" dirty="0" smtClean="0"/>
              <a:t>.</a:t>
            </a:r>
          </a:p>
          <a:p>
            <a:r>
              <a:rPr lang="en-US" altLang="zh-CN" dirty="0"/>
              <a:t>If </a:t>
            </a:r>
            <a:r>
              <a:rPr lang="en-US" altLang="zh-CN" b="1" dirty="0" smtClean="0"/>
              <a:t>1-D transform </a:t>
            </a:r>
            <a:r>
              <a:rPr lang="en-US" altLang="zh-CN" dirty="0" smtClean="0"/>
              <a:t>that across the grouped blocks </a:t>
            </a:r>
            <a:r>
              <a:rPr lang="en-US" altLang="zh-CN" dirty="0"/>
              <a:t>has a </a:t>
            </a:r>
            <a:r>
              <a:rPr lang="en-US" altLang="zh-CN" b="1" i="1" dirty="0"/>
              <a:t>DC-basis</a:t>
            </a:r>
            <a:r>
              <a:rPr lang="en-US" altLang="zh-CN" dirty="0"/>
              <a:t> element, then </a:t>
            </a:r>
            <a:r>
              <a:rPr lang="en-US" altLang="zh-CN" dirty="0" smtClean="0"/>
              <a:t>because of </a:t>
            </a:r>
            <a:r>
              <a:rPr lang="en-US" altLang="zh-CN" u="sng" dirty="0"/>
              <a:t>the high similarity between the blocks</a:t>
            </a:r>
            <a:r>
              <a:rPr lang="en-US" altLang="zh-CN" dirty="0"/>
              <a:t>, there are </a:t>
            </a:r>
            <a:r>
              <a:rPr lang="en-US" altLang="zh-CN" dirty="0" smtClean="0"/>
              <a:t>approximately only </a:t>
            </a:r>
            <a:r>
              <a:rPr lang="en-US" altLang="zh-CN" b="1" dirty="0" smtClean="0"/>
              <a:t>a</a:t>
            </a:r>
            <a:r>
              <a:rPr lang="zh-CN" altLang="en-US" b="1" dirty="0" smtClean="0"/>
              <a:t>（个）</a:t>
            </a:r>
            <a:r>
              <a:rPr lang="en-US" altLang="zh-CN" b="1" dirty="0" smtClean="0"/>
              <a:t> </a:t>
            </a:r>
            <a:r>
              <a:rPr lang="en-US" altLang="zh-CN" b="1" dirty="0"/>
              <a:t>significant coefficients</a:t>
            </a:r>
            <a:r>
              <a:rPr lang="en-US" altLang="zh-CN" dirty="0"/>
              <a:t> that represent </a:t>
            </a:r>
            <a:r>
              <a:rPr lang="en-US" altLang="zh-CN" dirty="0" smtClean="0"/>
              <a:t>the whole </a:t>
            </a:r>
            <a:r>
              <a:rPr lang="en-US" altLang="zh-CN" dirty="0"/>
              <a:t>group instead of </a:t>
            </a:r>
            <a:r>
              <a:rPr lang="en-US" altLang="zh-CN" b="1" dirty="0" err="1" smtClean="0"/>
              <a:t>na</a:t>
            </a:r>
            <a:r>
              <a:rPr lang="en-US" altLang="zh-CN" dirty="0" smtClean="0"/>
              <a:t>;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736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1198"/>
          </a:xfrm>
        </p:spPr>
        <p:txBody>
          <a:bodyPr/>
          <a:lstStyle/>
          <a:p>
            <a:r>
              <a:rPr lang="en-US" altLang="zh-CN" dirty="0" smtClean="0"/>
              <a:t>Algorithm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0" y="3919503"/>
            <a:ext cx="12192000" cy="2938497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The input noisy image is processed by successively extracting reference blocks from it and for each such block:</a:t>
            </a:r>
          </a:p>
          <a:p>
            <a:pPr lvl="1"/>
            <a:r>
              <a:rPr lang="en-US" altLang="zh-CN" dirty="0" smtClean="0"/>
              <a:t>find blocks that are similar to the reference one (</a:t>
            </a:r>
            <a:r>
              <a:rPr lang="en-US" altLang="zh-CN" b="1" dirty="0" smtClean="0"/>
              <a:t>block matching</a:t>
            </a:r>
            <a:r>
              <a:rPr lang="en-US" altLang="zh-CN" dirty="0" smtClean="0"/>
              <a:t>) and stack them together to form a 3-D array (group);</a:t>
            </a:r>
          </a:p>
          <a:p>
            <a:pPr lvl="1"/>
            <a:r>
              <a:rPr lang="en-US" altLang="zh-CN" dirty="0" smtClean="0"/>
              <a:t>perform </a:t>
            </a:r>
            <a:r>
              <a:rPr lang="en-US" altLang="zh-CN" b="1" dirty="0" smtClean="0"/>
              <a:t>collaborative filtering</a:t>
            </a:r>
            <a:r>
              <a:rPr lang="en-US" altLang="zh-CN" dirty="0" smtClean="0"/>
              <a:t> of the group and return the obtained 2-D estimates of all grouped blocks to their original locations.</a:t>
            </a:r>
          </a:p>
          <a:p>
            <a:r>
              <a:rPr lang="en-US" altLang="zh-CN" dirty="0" smtClean="0"/>
              <a:t>After processing all reference blocks, the obtained block estimates can overlap, and, thus, there are multiple estimates for each pixel. We </a:t>
            </a:r>
            <a:r>
              <a:rPr lang="en-US" altLang="zh-CN" b="1" dirty="0" smtClean="0"/>
              <a:t>aggregate</a:t>
            </a:r>
            <a:r>
              <a:rPr lang="en-US" altLang="zh-CN" dirty="0" smtClean="0"/>
              <a:t> these estimates to form an estimate of the whole image.</a:t>
            </a:r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9325"/>
            <a:ext cx="12192000" cy="297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8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599"/>
            <a:ext cx="12192000" cy="29701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00" y="3301206"/>
            <a:ext cx="5867400" cy="14001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525" y="4826810"/>
            <a:ext cx="6076950" cy="1400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138751"/>
            <a:ext cx="37719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5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4399704"/>
            <a:ext cx="10515600" cy="14872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599"/>
            <a:ext cx="12192000" cy="297017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412" y="3335303"/>
            <a:ext cx="86391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9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599"/>
            <a:ext cx="12192000" cy="297017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975" y="3335303"/>
            <a:ext cx="7258050" cy="127605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975" y="5256988"/>
            <a:ext cx="72580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4637" y="4475534"/>
            <a:ext cx="6562725" cy="10191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599"/>
            <a:ext cx="12192000" cy="297017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15673" y="3335303"/>
            <a:ext cx="2428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hard-</a:t>
            </a:r>
            <a:r>
              <a:rPr lang="en-US" altLang="zh-CN" sz="2400" dirty="0" err="1" smtClean="0"/>
              <a:t>thresholding</a:t>
            </a:r>
            <a:endParaRPr lang="en-US" altLang="zh-CN" sz="2400" dirty="0" smtClean="0"/>
          </a:p>
          <a:p>
            <a:r>
              <a:rPr lang="zh-CN" altLang="en-US" sz="2400" dirty="0" smtClean="0"/>
              <a:t>硬阈值滤波</a:t>
            </a:r>
            <a:endParaRPr lang="en-US" altLang="zh-CN" sz="2400" dirty="0" smtClean="0"/>
          </a:p>
        </p:txBody>
      </p:sp>
      <p:sp>
        <p:nvSpPr>
          <p:cNvPr id="8" name="矩形 7"/>
          <p:cNvSpPr/>
          <p:nvPr/>
        </p:nvSpPr>
        <p:spPr>
          <a:xfrm>
            <a:off x="715673" y="4754288"/>
            <a:ext cx="20989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basic estimate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8877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599"/>
            <a:ext cx="12192000" cy="297017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381" y="3175777"/>
            <a:ext cx="6817073" cy="156588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9381" y="4783852"/>
            <a:ext cx="6817073" cy="187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0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57450" y="5523654"/>
            <a:ext cx="7277100" cy="10191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5599"/>
            <a:ext cx="12192000" cy="297017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8475" y="3335303"/>
            <a:ext cx="6115050" cy="20288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65210" y="3834067"/>
            <a:ext cx="3946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empirical Wiener shrinkage </a:t>
            </a:r>
            <a:r>
              <a:rPr lang="en-US" altLang="zh-CN" b="1" dirty="0" smtClean="0"/>
              <a:t>coefficients</a:t>
            </a:r>
          </a:p>
          <a:p>
            <a:r>
              <a:rPr lang="zh-CN" altLang="en-US" dirty="0" smtClean="0"/>
              <a:t>经验维纳滤波系数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6006" y="3150637"/>
            <a:ext cx="4031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/>
              <a:t>Collaborative </a:t>
            </a:r>
            <a:r>
              <a:rPr lang="en-US" altLang="zh-CN" sz="2400" b="1" dirty="0" smtClean="0"/>
              <a:t>Wiener Filtering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5490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175776"/>
            <a:ext cx="10515600" cy="3682223"/>
          </a:xfrm>
        </p:spPr>
        <p:txBody>
          <a:bodyPr/>
          <a:lstStyle/>
          <a:p>
            <a:r>
              <a:rPr lang="en-US" altLang="zh-CN" i="1" dirty="0" smtClean="0"/>
              <a:t>Aggregation Weights</a:t>
            </a:r>
          </a:p>
          <a:p>
            <a:pPr lvl="1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599"/>
            <a:ext cx="12192000" cy="297017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73862"/>
            <a:ext cx="5638800" cy="13430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351655"/>
            <a:ext cx="4505325" cy="11715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4255258"/>
            <a:ext cx="5410200" cy="7616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3525" y="5704080"/>
            <a:ext cx="61626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9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175776"/>
            <a:ext cx="10515600" cy="3682223"/>
          </a:xfrm>
        </p:spPr>
        <p:txBody>
          <a:bodyPr/>
          <a:lstStyle/>
          <a:p>
            <a:r>
              <a:rPr lang="en-US" altLang="zh-CN" i="1" dirty="0" smtClean="0"/>
              <a:t>Aggregation by </a:t>
            </a:r>
            <a:r>
              <a:rPr lang="en-US" altLang="zh-CN" i="1" dirty="0"/>
              <a:t>W</a:t>
            </a:r>
            <a:r>
              <a:rPr lang="en-US" altLang="zh-CN" i="1" dirty="0" smtClean="0"/>
              <a:t>eighted Average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599"/>
            <a:ext cx="12192000" cy="297017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804" y="3744135"/>
            <a:ext cx="6058516" cy="149827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011" y="5421093"/>
            <a:ext cx="8527978" cy="125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2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 novel image </a:t>
            </a:r>
            <a:r>
              <a:rPr lang="en-US" altLang="zh-CN" dirty="0" err="1" smtClean="0"/>
              <a:t>denoising</a:t>
            </a:r>
            <a:r>
              <a:rPr lang="en-US" altLang="zh-CN" dirty="0" smtClean="0"/>
              <a:t> strategy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An enhanced sparse representation in transform domain.</a:t>
            </a:r>
          </a:p>
          <a:p>
            <a:pPr lvl="1"/>
            <a:r>
              <a:rPr lang="en-US" altLang="zh-CN" dirty="0" smtClean="0"/>
              <a:t>The enhancement of the </a:t>
            </a:r>
            <a:r>
              <a:rPr lang="en-US" altLang="zh-CN" dirty="0" err="1" smtClean="0"/>
              <a:t>sparsity</a:t>
            </a:r>
            <a:r>
              <a:rPr lang="en-US" altLang="zh-CN" dirty="0" smtClean="0"/>
              <a:t> is achieved by similar 2-D image fragments(</a:t>
            </a:r>
            <a:r>
              <a:rPr lang="en-US" altLang="zh-CN" dirty="0" err="1" smtClean="0"/>
              <a:t>e.g.,blocks</a:t>
            </a:r>
            <a:r>
              <a:rPr lang="en-US" altLang="zh-CN" dirty="0" smtClean="0"/>
              <a:t>) into 3-D data arrays which we call “groups.”	</a:t>
            </a:r>
          </a:p>
          <a:p>
            <a:r>
              <a:rPr lang="en-US" altLang="zh-CN" dirty="0" smtClean="0"/>
              <a:t>Collaborative filtering is a special procedure developed to deal with these 3-D groups.</a:t>
            </a:r>
          </a:p>
          <a:p>
            <a:pPr lvl="1"/>
            <a:r>
              <a:rPr lang="en-US" altLang="zh-CN" dirty="0" smtClean="0"/>
              <a:t>Using the three successive steps:</a:t>
            </a:r>
          </a:p>
          <a:p>
            <a:pPr lvl="2"/>
            <a:r>
              <a:rPr lang="en-US" altLang="zh-CN" dirty="0" smtClean="0"/>
              <a:t>1.3-D transformation of a group.</a:t>
            </a:r>
          </a:p>
          <a:p>
            <a:pPr lvl="2"/>
            <a:r>
              <a:rPr lang="en-US" altLang="zh-CN" dirty="0" smtClean="0"/>
              <a:t>2.shrinkage of the </a:t>
            </a:r>
            <a:r>
              <a:rPr lang="en-US" altLang="zh-CN" dirty="0" err="1" smtClean="0"/>
              <a:t>transfom</a:t>
            </a:r>
            <a:r>
              <a:rPr lang="en-US" altLang="zh-CN" dirty="0" smtClean="0"/>
              <a:t> spectrum.</a:t>
            </a:r>
          </a:p>
          <a:p>
            <a:pPr lvl="2"/>
            <a:r>
              <a:rPr lang="en-US" altLang="zh-CN" dirty="0" smtClean="0"/>
              <a:t>3.inverse 3-D transformation.</a:t>
            </a:r>
          </a:p>
          <a:p>
            <a:r>
              <a:rPr lang="en-US" altLang="zh-CN" dirty="0" smtClean="0"/>
              <a:t>Aggregation is a particular averaging procedure which is exploited to take advantage of the redundancy.</a:t>
            </a:r>
          </a:p>
        </p:txBody>
      </p:sp>
    </p:spTree>
    <p:extLst>
      <p:ext uri="{BB962C8B-B14F-4D97-AF65-F5344CB8AC3E}">
        <p14:creationId xmlns:p14="http://schemas.microsoft.com/office/powerpoint/2010/main" val="330695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713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74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FAST AND EFFICIENT REALIZATION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Reduce the number of processed blocks</a:t>
            </a:r>
            <a:r>
              <a:rPr lang="en-US" altLang="zh-CN" dirty="0" smtClean="0"/>
              <a:t>.</a:t>
            </a:r>
          </a:p>
          <a:p>
            <a:r>
              <a:rPr lang="en-US" altLang="zh-CN" dirty="0"/>
              <a:t>Reduce the complexity of grouping</a:t>
            </a:r>
            <a:r>
              <a:rPr lang="en-US" altLang="zh-CN" dirty="0" smtClean="0"/>
              <a:t>.</a:t>
            </a:r>
          </a:p>
          <a:p>
            <a:r>
              <a:rPr lang="en-US" altLang="zh-CN" dirty="0"/>
              <a:t>Reduce the complexity of applying transforms</a:t>
            </a:r>
            <a:r>
              <a:rPr lang="en-US" altLang="zh-CN" dirty="0" smtClean="0"/>
              <a:t>.</a:t>
            </a:r>
          </a:p>
          <a:p>
            <a:r>
              <a:rPr lang="en-US" altLang="zh-CN" dirty="0"/>
              <a:t>Realize efficiently the aggregation</a:t>
            </a:r>
            <a:r>
              <a:rPr lang="en-US" altLang="zh-CN" dirty="0" smtClean="0"/>
              <a:t>.</a:t>
            </a:r>
          </a:p>
          <a:p>
            <a:r>
              <a:rPr lang="en-US" altLang="zh-CN" dirty="0"/>
              <a:t>Reduce the border effects.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826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211" y="-214"/>
            <a:ext cx="6021578" cy="685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5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7" y="1027906"/>
            <a:ext cx="10067925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85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530225"/>
            <a:ext cx="111633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86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12424"/>
            <a:ext cx="10541000" cy="546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12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98" y="365125"/>
            <a:ext cx="5738403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33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sparse </a:t>
            </a:r>
            <a:r>
              <a:rPr lang="en-US" altLang="zh-CN" dirty="0" smtClean="0"/>
              <a:t>representation</a:t>
            </a:r>
            <a:r>
              <a:rPr lang="zh-CN" altLang="en-US" dirty="0" smtClean="0"/>
              <a:t>（稀疏表示）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09854" y="1690688"/>
            <a:ext cx="5243945" cy="44862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zh-CN" altLang="en-US" sz="2200" b="1" dirty="0"/>
              <a:t>稀疏编码是从人的生理特性出发，从而发展起来的。人的视网膜细胞很多，但是对事物敏感的细胞</a:t>
            </a:r>
            <a:r>
              <a:rPr lang="zh-CN" altLang="en-US" sz="2200" b="1" dirty="0" smtClean="0"/>
              <a:t>单元</a:t>
            </a:r>
            <a:r>
              <a:rPr lang="zh-CN" altLang="en-US" sz="2200" b="1" dirty="0"/>
              <a:t>却</a:t>
            </a:r>
            <a:r>
              <a:rPr lang="zh-CN" altLang="en-US" sz="2200" b="1" dirty="0" smtClean="0"/>
              <a:t>很少</a:t>
            </a:r>
            <a:r>
              <a:rPr lang="zh-CN" altLang="en-US" sz="2200" b="1" dirty="0"/>
              <a:t>，从这点出发，我们可以对输入图像进行稀疏表示，用一组稀疏系数表示，从而达到了对图像信息的压缩。</a:t>
            </a:r>
          </a:p>
          <a:p>
            <a:pPr>
              <a:lnSpc>
                <a:spcPct val="80000"/>
              </a:lnSpc>
            </a:pPr>
            <a:endParaRPr lang="zh-CN" altLang="en-US" sz="2200" dirty="0"/>
          </a:p>
          <a:p>
            <a:pPr>
              <a:lnSpc>
                <a:spcPct val="80000"/>
              </a:lnSpc>
            </a:pPr>
            <a:r>
              <a:rPr lang="zh-CN" altLang="en-US" sz="2200" b="1" dirty="0"/>
              <a:t>比如把一个句子中的字母比作像素，单词比作经过稀疏表示过后的稀疏元素，那么字典就表示单词和字母的映射关系。单词和字母都可以表示这个句子，但是单词的个数是要远远小于字母的个数，这样字母到单词的转换，就是对这个句子信息的压缩。</a:t>
            </a:r>
          </a:p>
          <a:p>
            <a:endParaRPr lang="zh-CN" altLang="en-US" dirty="0"/>
          </a:p>
        </p:txBody>
      </p:sp>
      <p:pic>
        <p:nvPicPr>
          <p:cNvPr id="4" name="Picture 2" descr="http://www.cvchina.info/wp-content/uploads/2010/05/spar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5"/>
            <a:ext cx="6522316" cy="406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42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Grouping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Grouping</a:t>
            </a:r>
            <a:r>
              <a:rPr lang="en-US" altLang="zh-CN" dirty="0" smtClean="0"/>
              <a:t> is the concept of collecting similar d-dimensional fragments of a given signal into a given signal into a d+1-dimentisonal data structure that we term “group.”</a:t>
            </a:r>
          </a:p>
          <a:p>
            <a:pPr lvl="1"/>
            <a:r>
              <a:rPr lang="en-US" altLang="zh-CN" dirty="0" smtClean="0"/>
              <a:t>Grouping can be realized by various techniques.</a:t>
            </a:r>
          </a:p>
          <a:p>
            <a:r>
              <a:rPr lang="en-US" altLang="zh-CN" dirty="0" smtClean="0"/>
              <a:t>The importance of grouping is to enable the use of </a:t>
            </a:r>
            <a:r>
              <a:rPr lang="en-US" altLang="zh-CN" b="1" dirty="0" smtClean="0"/>
              <a:t>a higher dimensional filtering</a:t>
            </a:r>
            <a:r>
              <a:rPr lang="en-US" altLang="zh-CN" dirty="0" smtClean="0"/>
              <a:t> of each group , which exploits the potential similarity (correlation , affinity ,</a:t>
            </a:r>
            <a:r>
              <a:rPr lang="en-US" altLang="zh-CN" dirty="0" err="1" smtClean="0"/>
              <a:t>e.t.c</a:t>
            </a:r>
            <a:r>
              <a:rPr lang="en-US" altLang="zh-CN" dirty="0" smtClean="0"/>
              <a:t>. )between grouped fragments in order to estimate the true signal in each of them.</a:t>
            </a:r>
          </a:p>
          <a:p>
            <a:pPr lvl="1"/>
            <a:r>
              <a:rPr lang="en-US" altLang="zh-CN" dirty="0" smtClean="0"/>
              <a:t>The approach we denominate collaborative filtering.</a:t>
            </a:r>
          </a:p>
        </p:txBody>
      </p:sp>
    </p:spTree>
    <p:extLst>
      <p:ext uri="{BB962C8B-B14F-4D97-AF65-F5344CB8AC3E}">
        <p14:creationId xmlns:p14="http://schemas.microsoft.com/office/powerpoint/2010/main" val="362912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Grouping by matching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Matching is a method for finding signal fragments similar to a given reference one.</a:t>
            </a:r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Achieving by pairwise testing</a:t>
            </a:r>
          </a:p>
          <a:p>
            <a:pPr lvl="1"/>
            <a:r>
              <a:rPr lang="en-US" altLang="zh-CN" dirty="0" smtClean="0"/>
              <a:t>Distance </a:t>
            </a:r>
            <a:r>
              <a:rPr lang="en-US" altLang="zh-CN" dirty="0" smtClean="0"/>
              <a:t>is smaller than threshold</a:t>
            </a:r>
          </a:p>
          <a:p>
            <a:pPr lvl="1"/>
            <a:endParaRPr lang="en-US" altLang="zh-CN" dirty="0" smtClean="0"/>
          </a:p>
          <a:p>
            <a:r>
              <a:rPr lang="en-US" altLang="zh-CN" b="1" dirty="0" smtClean="0"/>
              <a:t>Block-matching (BM) </a:t>
            </a:r>
            <a:r>
              <a:rPr lang="zh-CN" altLang="en-US" dirty="0" smtClean="0"/>
              <a:t>（块匹配）</a:t>
            </a:r>
            <a:r>
              <a:rPr lang="en-US" altLang="zh-CN" dirty="0" smtClean="0"/>
              <a:t>is </a:t>
            </a:r>
            <a:r>
              <a:rPr lang="en-US" altLang="zh-CN" dirty="0" smtClean="0"/>
              <a:t>a particular matching approach that has been extensively used for motion estimation in video compression (MPEG 1, 2, and 4, and H.26x). As a particular way of grouping, it is used to find similar blocks, which are then stacked together in a 3-D array (i.e., a group). </a:t>
            </a:r>
          </a:p>
        </p:txBody>
      </p:sp>
      <p:pic>
        <p:nvPicPr>
          <p:cNvPr id="2050" name="Picture 2" descr="http://upload.wikimedia.org/wikipedia/en/thumb/5/59/Block_matching.svg/220px-Block_matching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573" y="2348201"/>
            <a:ext cx="1645227" cy="164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75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27906"/>
            <a:ext cx="10515600" cy="522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1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Collaborative </a:t>
            </a:r>
            <a:r>
              <a:rPr lang="en-US" altLang="zh-CN" dirty="0" smtClean="0"/>
              <a:t>Filtering</a:t>
            </a:r>
            <a:r>
              <a:rPr lang="zh-CN" altLang="en-US" dirty="0" smtClean="0"/>
              <a:t>（协同滤波）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N fragment -&gt; </a:t>
            </a:r>
            <a:r>
              <a:rPr lang="en-US" altLang="zh-CN" dirty="0"/>
              <a:t>N</a:t>
            </a:r>
            <a:r>
              <a:rPr lang="en-US" altLang="zh-CN" dirty="0" smtClean="0"/>
              <a:t> estimates</a:t>
            </a:r>
          </a:p>
          <a:p>
            <a:r>
              <a:rPr lang="en-US" altLang="zh-CN" b="1" dirty="0" smtClean="0"/>
              <a:t>Collaborative</a:t>
            </a:r>
            <a:r>
              <a:rPr lang="en-US" altLang="zh-CN" dirty="0" smtClean="0"/>
              <a:t> means each grouped fragment collaborates for the filtering of all others , and vice versa.</a:t>
            </a:r>
          </a:p>
          <a:p>
            <a:r>
              <a:rPr lang="en-US" altLang="zh-CN" dirty="0" smtClean="0"/>
              <a:t>The grouped blocks exhibit </a:t>
            </a:r>
            <a:r>
              <a:rPr lang="en-US" altLang="zh-CN" b="1" dirty="0" smtClean="0"/>
              <a:t>perfect mutual similarity</a:t>
            </a:r>
            <a:r>
              <a:rPr lang="en-US" altLang="zh-CN" dirty="0" smtClean="0"/>
              <a:t> , which makes the </a:t>
            </a:r>
            <a:r>
              <a:rPr lang="en-US" altLang="zh-CN" dirty="0" err="1" smtClean="0"/>
              <a:t>elementwise</a:t>
            </a:r>
            <a:r>
              <a:rPr lang="en-US" altLang="zh-CN" dirty="0" smtClean="0"/>
              <a:t> averaging(i.e., averaging between pixels at the same relative positions) a suitable estimator. </a:t>
            </a:r>
          </a:p>
          <a:p>
            <a:r>
              <a:rPr lang="en-US" altLang="zh-CN" dirty="0" err="1" smtClean="0"/>
              <a:t>However,</a:t>
            </a:r>
            <a:r>
              <a:rPr lang="en-US" altLang="zh-CN" b="1" dirty="0" err="1" smtClean="0"/>
              <a:t>perfectly</a:t>
            </a:r>
            <a:r>
              <a:rPr lang="en-US" altLang="zh-CN" b="1" dirty="0" smtClean="0"/>
              <a:t> identical blocks </a:t>
            </a:r>
            <a:r>
              <a:rPr lang="en-US" altLang="zh-CN" dirty="0" smtClean="0"/>
              <a:t>are unlikely in natural images</a:t>
            </a:r>
            <a:r>
              <a:rPr lang="en-US" altLang="zh-CN" dirty="0"/>
              <a:t>. If </a:t>
            </a:r>
            <a:r>
              <a:rPr lang="en-US" altLang="zh-CN" dirty="0" err="1"/>
              <a:t>nonidentical</a:t>
            </a:r>
            <a:r>
              <a:rPr lang="en-US" altLang="zh-CN" dirty="0"/>
              <a:t> fragments are allowed within the </a:t>
            </a:r>
            <a:r>
              <a:rPr lang="en-US" altLang="zh-CN" dirty="0" smtClean="0"/>
              <a:t>same group</a:t>
            </a:r>
            <a:r>
              <a:rPr lang="en-US" altLang="zh-CN" dirty="0"/>
              <a:t>, the estimates obtained by </a:t>
            </a:r>
            <a:r>
              <a:rPr lang="en-US" altLang="zh-CN" dirty="0" err="1"/>
              <a:t>elementwise</a:t>
            </a:r>
            <a:r>
              <a:rPr lang="en-US" altLang="zh-CN" dirty="0"/>
              <a:t> </a:t>
            </a:r>
            <a:r>
              <a:rPr lang="en-US" altLang="zh-CN" dirty="0" smtClean="0"/>
              <a:t>averaging </a:t>
            </a:r>
            <a:r>
              <a:rPr lang="en-US" altLang="zh-CN" dirty="0" smtClean="0"/>
              <a:t>become </a:t>
            </a:r>
            <a:r>
              <a:rPr lang="en-US" altLang="zh-CN" dirty="0" smtClean="0"/>
              <a:t>biased</a:t>
            </a:r>
            <a:r>
              <a:rPr lang="zh-CN" altLang="en-US" dirty="0" smtClean="0"/>
              <a:t>（有偏差）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91771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4987" y="1690688"/>
            <a:ext cx="7597226" cy="476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9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Collaborative Filtering by Shrinkage in Transform </a:t>
            </a:r>
            <a:r>
              <a:rPr lang="en-US" altLang="zh-CN" dirty="0" smtClean="0"/>
              <a:t>Domain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62512"/>
          </a:xfrm>
        </p:spPr>
        <p:txBody>
          <a:bodyPr>
            <a:normAutofit/>
          </a:bodyPr>
          <a:lstStyle/>
          <a:p>
            <a:r>
              <a:rPr lang="en-US" altLang="zh-CN" dirty="0"/>
              <a:t>Assuming </a:t>
            </a:r>
            <a:r>
              <a:rPr lang="en-US" altLang="zh-CN" dirty="0" smtClean="0"/>
              <a:t>–dimensional groups </a:t>
            </a:r>
            <a:r>
              <a:rPr lang="en-US" altLang="zh-CN" dirty="0"/>
              <a:t>of similar signal fragments are already formed, </a:t>
            </a:r>
            <a:r>
              <a:rPr lang="en-US" altLang="zh-CN" dirty="0" smtClean="0"/>
              <a:t>the collaborative </a:t>
            </a:r>
            <a:r>
              <a:rPr lang="en-US" altLang="zh-CN" dirty="0"/>
              <a:t>shrinkage comprises of the following steps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 smtClean="0"/>
              <a:t>Apply a d+1-dimensional linear transform to the group.</a:t>
            </a:r>
          </a:p>
          <a:p>
            <a:pPr lvl="1"/>
            <a:r>
              <a:rPr lang="en-US" altLang="zh-CN" dirty="0" smtClean="0"/>
              <a:t>Shrink (e.g., by </a:t>
            </a:r>
            <a:r>
              <a:rPr lang="en-US" altLang="zh-CN" i="1" u="sng" dirty="0" smtClean="0"/>
              <a:t>soft- and hard-</a:t>
            </a:r>
            <a:r>
              <a:rPr lang="en-US" altLang="zh-CN" i="1" u="sng" dirty="0" err="1" smtClean="0"/>
              <a:t>thresholding</a:t>
            </a:r>
            <a:r>
              <a:rPr lang="en-US" altLang="zh-CN" i="1" dirty="0" smtClean="0"/>
              <a:t> </a:t>
            </a:r>
            <a:r>
              <a:rPr lang="en-US" altLang="zh-CN" dirty="0" smtClean="0"/>
              <a:t>or </a:t>
            </a:r>
            <a:r>
              <a:rPr lang="en-US" altLang="zh-CN" i="1" u="sng" dirty="0" smtClean="0"/>
              <a:t>Wiener filtering</a:t>
            </a:r>
            <a:r>
              <a:rPr lang="en-US" altLang="zh-CN" dirty="0" smtClean="0"/>
              <a:t>) the transform coefficients to attenuate the noise.</a:t>
            </a:r>
          </a:p>
          <a:p>
            <a:pPr lvl="1"/>
            <a:r>
              <a:rPr lang="en-US" altLang="zh-CN" dirty="0" smtClean="0"/>
              <a:t> Invert the linear transform to produce estimates of all grouped fragments</a:t>
            </a:r>
          </a:p>
          <a:p>
            <a:r>
              <a:rPr lang="en-US" altLang="zh-CN" dirty="0" smtClean="0"/>
              <a:t>These </a:t>
            </a:r>
            <a:r>
              <a:rPr lang="en-US" altLang="zh-CN" dirty="0"/>
              <a:t>groups are </a:t>
            </a:r>
            <a:r>
              <a:rPr lang="en-US" altLang="zh-CN" dirty="0" smtClean="0"/>
              <a:t>characterized by </a:t>
            </a:r>
            <a:r>
              <a:rPr lang="en-US" altLang="zh-CN" dirty="0"/>
              <a:t>both</a:t>
            </a:r>
            <a:r>
              <a:rPr lang="en-US" altLang="zh-CN" dirty="0" smtClean="0"/>
              <a:t>:</a:t>
            </a:r>
          </a:p>
          <a:p>
            <a:pPr lvl="1"/>
            <a:r>
              <a:rPr lang="en-US" altLang="zh-CN" dirty="0" err="1" smtClean="0"/>
              <a:t>interfragment</a:t>
            </a:r>
            <a:r>
              <a:rPr lang="en-US" altLang="zh-CN" dirty="0" smtClean="0"/>
              <a:t> </a:t>
            </a:r>
            <a:r>
              <a:rPr lang="en-US" altLang="zh-CN" dirty="0"/>
              <a:t>correlation which appears between </a:t>
            </a:r>
            <a:r>
              <a:rPr lang="en-US" altLang="zh-CN" u="sng" dirty="0" smtClean="0"/>
              <a:t>the pixels </a:t>
            </a:r>
            <a:r>
              <a:rPr lang="en-US" altLang="zh-CN" u="sng" dirty="0"/>
              <a:t>of each grouped fragment</a:t>
            </a:r>
            <a:r>
              <a:rPr lang="en-US" altLang="zh-CN" dirty="0"/>
              <a:t>—a peculiarity of </a:t>
            </a:r>
            <a:r>
              <a:rPr lang="en-US" altLang="zh-CN" dirty="0" smtClean="0"/>
              <a:t>natural images</a:t>
            </a:r>
            <a:r>
              <a:rPr lang="en-US" altLang="zh-CN" dirty="0" smtClean="0"/>
              <a:t>;</a:t>
            </a:r>
            <a:r>
              <a:rPr lang="zh-CN" altLang="en-US" dirty="0" smtClean="0"/>
              <a:t>（同组内的像素）</a:t>
            </a:r>
            <a:endParaRPr lang="en-US" altLang="zh-CN" dirty="0" smtClean="0"/>
          </a:p>
          <a:p>
            <a:pPr lvl="1"/>
            <a:r>
              <a:rPr lang="en-US" altLang="zh-CN" dirty="0" err="1"/>
              <a:t>interfragment</a:t>
            </a:r>
            <a:r>
              <a:rPr lang="en-US" altLang="zh-CN" dirty="0"/>
              <a:t> correlation which appears between </a:t>
            </a:r>
            <a:r>
              <a:rPr lang="en-US" altLang="zh-CN" u="sng" dirty="0"/>
              <a:t>the </a:t>
            </a:r>
            <a:r>
              <a:rPr lang="en-US" altLang="zh-CN" u="sng" dirty="0" smtClean="0"/>
              <a:t>corresponding pixels </a:t>
            </a:r>
            <a:r>
              <a:rPr lang="en-US" altLang="zh-CN" u="sng" dirty="0"/>
              <a:t>of different fragments</a:t>
            </a:r>
            <a:r>
              <a:rPr lang="en-US" altLang="zh-CN" dirty="0"/>
              <a:t>—a result of </a:t>
            </a:r>
            <a:r>
              <a:rPr lang="en-US" altLang="zh-CN" dirty="0" smtClean="0"/>
              <a:t>the similarity </a:t>
            </a:r>
            <a:r>
              <a:rPr lang="en-US" altLang="zh-CN" dirty="0"/>
              <a:t>between grouped fragments</a:t>
            </a:r>
            <a:r>
              <a:rPr lang="en-US" altLang="zh-CN" dirty="0" smtClean="0"/>
              <a:t>.</a:t>
            </a:r>
            <a:r>
              <a:rPr lang="zh-CN" altLang="en-US" dirty="0" smtClean="0"/>
              <a:t>（不同组但相同位置的像素）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3727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862</Words>
  <Application>Microsoft Office PowerPoint</Application>
  <PresentationFormat>宽屏</PresentationFormat>
  <Paragraphs>68</Paragraphs>
  <Slides>26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1" baseType="lpstr">
      <vt:lpstr>宋体</vt:lpstr>
      <vt:lpstr>Arial</vt:lpstr>
      <vt:lpstr>Calibri</vt:lpstr>
      <vt:lpstr>Calibri Light</vt:lpstr>
      <vt:lpstr>Office 主题</vt:lpstr>
      <vt:lpstr>Image and video denoising by sparse 3D transform-domain collaborative filtering</vt:lpstr>
      <vt:lpstr>A novel image denoising strategy</vt:lpstr>
      <vt:lpstr>sparse representation（稀疏表示）</vt:lpstr>
      <vt:lpstr>Grouping</vt:lpstr>
      <vt:lpstr>Grouping by matching</vt:lpstr>
      <vt:lpstr>PowerPoint 演示文稿</vt:lpstr>
      <vt:lpstr>Collaborative Filtering（协同滤波）</vt:lpstr>
      <vt:lpstr>PowerPoint 演示文稿</vt:lpstr>
      <vt:lpstr>Collaborative Filtering by Shrinkage in Transform Domain</vt:lpstr>
      <vt:lpstr>The benefit of the collaborative shrinkage</vt:lpstr>
      <vt:lpstr>Algorithm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FAST AND EFFICIENT REALIZATION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复旦大学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杨皓轩</dc:creator>
  <cp:lastModifiedBy>杨皓轩</cp:lastModifiedBy>
  <cp:revision>39</cp:revision>
  <dcterms:created xsi:type="dcterms:W3CDTF">2014-11-03T09:20:15Z</dcterms:created>
  <dcterms:modified xsi:type="dcterms:W3CDTF">2014-11-25T04:58:34Z</dcterms:modified>
</cp:coreProperties>
</file>