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71" r:id="rId7"/>
    <p:sldId id="282" r:id="rId8"/>
    <p:sldId id="283" r:id="rId9"/>
    <p:sldId id="279" r:id="rId10"/>
    <p:sldId id="260" r:id="rId11"/>
    <p:sldId id="273" r:id="rId12"/>
    <p:sldId id="274" r:id="rId13"/>
    <p:sldId id="275" r:id="rId14"/>
    <p:sldId id="277" r:id="rId15"/>
    <p:sldId id="280" r:id="rId16"/>
    <p:sldId id="272" r:id="rId17"/>
    <p:sldId id="261" r:id="rId18"/>
    <p:sldId id="288" r:id="rId19"/>
    <p:sldId id="262" r:id="rId20"/>
    <p:sldId id="263" r:id="rId21"/>
    <p:sldId id="264" r:id="rId22"/>
    <p:sldId id="265" r:id="rId23"/>
    <p:sldId id="268" r:id="rId24"/>
    <p:sldId id="267" r:id="rId25"/>
    <p:sldId id="266" r:id="rId26"/>
    <p:sldId id="269" r:id="rId27"/>
    <p:sldId id="270" r:id="rId28"/>
    <p:sldId id="281" r:id="rId29"/>
    <p:sldId id="285" r:id="rId30"/>
    <p:sldId id="287" r:id="rId31"/>
    <p:sldId id="286" r:id="rId32"/>
    <p:sldId id="284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zz" initials="t" lastIdx="1" clrIdx="0">
    <p:extLst>
      <p:ext uri="{19B8F6BF-5375-455C-9EA6-DF929625EA0E}">
        <p15:presenceInfo xmlns:p15="http://schemas.microsoft.com/office/powerpoint/2012/main" userId="tz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8E86-C8BF-4286-A1BC-B2886BF303A3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1DFB-3658-46F6-97D5-E9A3AC12B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69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8E86-C8BF-4286-A1BC-B2886BF303A3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1DFB-3658-46F6-97D5-E9A3AC12B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56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8E86-C8BF-4286-A1BC-B2886BF303A3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1DFB-3658-46F6-97D5-E9A3AC12B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98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8E86-C8BF-4286-A1BC-B2886BF303A3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1DFB-3658-46F6-97D5-E9A3AC12B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21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8E86-C8BF-4286-A1BC-B2886BF303A3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1DFB-3658-46F6-97D5-E9A3AC12B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14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8E86-C8BF-4286-A1BC-B2886BF303A3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1DFB-3658-46F6-97D5-E9A3AC12B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63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8E86-C8BF-4286-A1BC-B2886BF303A3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1DFB-3658-46F6-97D5-E9A3AC12B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1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8E86-C8BF-4286-A1BC-B2886BF303A3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1DFB-3658-46F6-97D5-E9A3AC12B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80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8E86-C8BF-4286-A1BC-B2886BF303A3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1DFB-3658-46F6-97D5-E9A3AC12B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8E86-C8BF-4286-A1BC-B2886BF303A3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1DFB-3658-46F6-97D5-E9A3AC12B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05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8E86-C8BF-4286-A1BC-B2886BF303A3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1DFB-3658-46F6-97D5-E9A3AC12B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09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8E86-C8BF-4286-A1BC-B2886BF303A3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D1DFB-3658-46F6-97D5-E9A3AC12B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38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affe.berkeleyvision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err="1" smtClean="0"/>
              <a:t>AlexNet</a:t>
            </a:r>
            <a:r>
              <a:rPr lang="en-US" altLang="zh-CN" b="1" dirty="0" smtClean="0"/>
              <a:t> Introduction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924767"/>
            <a:ext cx="9144000" cy="1655762"/>
          </a:xfrm>
        </p:spPr>
        <p:txBody>
          <a:bodyPr/>
          <a:lstStyle/>
          <a:p>
            <a:r>
              <a:rPr lang="zh-CN" altLang="en-US" dirty="0" smtClean="0"/>
              <a:t>涂正中</a:t>
            </a:r>
            <a:endParaRPr lang="en-US" altLang="zh-CN" dirty="0" smtClean="0"/>
          </a:p>
          <a:p>
            <a:r>
              <a:rPr lang="en-US" altLang="zh-CN" dirty="0" smtClean="0"/>
              <a:t>12307130266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72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94420" y="442891"/>
            <a:ext cx="3531388" cy="6219825"/>
            <a:chOff x="4145859" y="559018"/>
            <a:chExt cx="3531388" cy="6219825"/>
          </a:xfrm>
        </p:grpSpPr>
        <p:grpSp>
          <p:nvGrpSpPr>
            <p:cNvPr id="3" name="组合 2"/>
            <p:cNvGrpSpPr/>
            <p:nvPr/>
          </p:nvGrpSpPr>
          <p:grpSpPr>
            <a:xfrm>
              <a:off x="4145859" y="559018"/>
              <a:ext cx="3531388" cy="6219825"/>
              <a:chOff x="4145859" y="559018"/>
              <a:chExt cx="3531388" cy="6219825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05855" y="559018"/>
                <a:ext cx="2533650" cy="6219825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4145859" y="4521200"/>
                <a:ext cx="15822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1.ReLU</a:t>
                </a:r>
                <a:r>
                  <a:rPr lang="zh-CN" altLang="en-US" dirty="0" smtClean="0"/>
                  <a:t>激活函数</a:t>
                </a:r>
                <a:endParaRPr lang="zh-CN" altLang="en-US" dirty="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382951" y="4509770"/>
                <a:ext cx="1294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2.LRN layer</a:t>
                </a:r>
                <a:endParaRPr lang="zh-CN" altLang="en-US" dirty="0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305205" y="3345764"/>
                <a:ext cx="129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3.Overlapping Pooling</a:t>
                </a:r>
                <a:endParaRPr lang="zh-CN" altLang="en-US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4936987" y="5541883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①</a:t>
              </a:r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5144736" y="3075781"/>
              <a:ext cx="4683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② </a:t>
              </a:r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5331667" y="61559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③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3607" y="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 err="1" smtClean="0"/>
              <a:t>AlexNet</a:t>
            </a:r>
            <a:endParaRPr lang="zh-CN" altLang="en-US" sz="4000" dirty="0"/>
          </a:p>
        </p:txBody>
      </p:sp>
      <p:cxnSp>
        <p:nvCxnSpPr>
          <p:cNvPr id="10" name="曲线连接符 9"/>
          <p:cNvCxnSpPr/>
          <p:nvPr/>
        </p:nvCxnSpPr>
        <p:spPr>
          <a:xfrm rot="16200000" flipV="1">
            <a:off x="5853802" y="681659"/>
            <a:ext cx="365126" cy="3273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537906" y="442891"/>
            <a:ext cx="4166144" cy="5819775"/>
            <a:chOff x="34661" y="662781"/>
            <a:chExt cx="4166144" cy="5819775"/>
          </a:xfrm>
        </p:grpSpPr>
        <p:grpSp>
          <p:nvGrpSpPr>
            <p:cNvPr id="4" name="组合 3"/>
            <p:cNvGrpSpPr/>
            <p:nvPr/>
          </p:nvGrpSpPr>
          <p:grpSpPr>
            <a:xfrm>
              <a:off x="505105" y="662781"/>
              <a:ext cx="3695700" cy="5819775"/>
              <a:chOff x="450159" y="662781"/>
              <a:chExt cx="3695700" cy="5819775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159" y="662781"/>
                <a:ext cx="3695700" cy="5819775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931413" y="1868291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4.Dropout</a:t>
                </a:r>
                <a:endParaRPr lang="zh-CN" altLang="en-US" dirty="0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249576" y="563510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④</a:t>
              </a:r>
              <a:endParaRPr lang="zh-CN" altLang="en-US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34661" y="479819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⑤</a:t>
              </a:r>
              <a:endParaRPr lang="zh-CN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778610" y="311100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⑥</a:t>
              </a:r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882511" y="212776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⑦</a:t>
              </a:r>
              <a:endParaRPr lang="zh-CN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916201" y="1449665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⑧</a:t>
              </a:r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2067997" y="4620046"/>
            <a:ext cx="7483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871259" y="4673587"/>
            <a:ext cx="7483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497101" y="3352756"/>
            <a:ext cx="7483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825892" y="2045914"/>
            <a:ext cx="7483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0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3113086"/>
            <a:ext cx="3286125" cy="16073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 smtClean="0"/>
              <a:t>ReLU</a:t>
            </a:r>
            <a:r>
              <a:rPr lang="en-US" altLang="zh-CN" sz="4000" dirty="0" smtClean="0"/>
              <a:t>(Rectified Linear Units) Nonlinearity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err="1"/>
              <a:t>ReLU</a:t>
            </a:r>
            <a:r>
              <a:rPr lang="zh-CN" altLang="en-US" sz="2000" dirty="0"/>
              <a:t>具备引导适度稀疏的</a:t>
            </a:r>
            <a:r>
              <a:rPr lang="zh-CN" altLang="en-US" sz="2000" dirty="0" smtClean="0"/>
              <a:t>能力</a:t>
            </a:r>
            <a:r>
              <a:rPr lang="en-US" altLang="zh-CN" sz="2000" dirty="0" smtClean="0"/>
              <a:t>,</a:t>
            </a:r>
            <a:r>
              <a:rPr lang="zh-CN" altLang="en-US" sz="2000" b="1" dirty="0" smtClean="0"/>
              <a:t>不需要</a:t>
            </a:r>
            <a:r>
              <a:rPr lang="en-US" altLang="zh-CN" sz="2000" b="1" dirty="0" smtClean="0"/>
              <a:t>pre-training</a:t>
            </a:r>
            <a:r>
              <a:rPr lang="zh-CN" altLang="en-US" sz="2000" dirty="0" smtClean="0"/>
              <a:t>，</a:t>
            </a:r>
            <a:r>
              <a:rPr lang="en-US" altLang="zh-CN" sz="2000" dirty="0" err="1"/>
              <a:t>ReLU</a:t>
            </a:r>
            <a:r>
              <a:rPr lang="zh-CN" altLang="en-US" sz="2000" dirty="0"/>
              <a:t>具备引导适度稀疏的</a:t>
            </a:r>
            <a:r>
              <a:rPr lang="zh-CN" altLang="en-US" sz="2000" dirty="0" smtClean="0"/>
              <a:t>能力，需要</a:t>
            </a:r>
            <a:r>
              <a:rPr lang="en-US" altLang="zh-CN" sz="2000" dirty="0" smtClean="0"/>
              <a:t>pre-training</a:t>
            </a:r>
          </a:p>
          <a:p>
            <a:r>
              <a:rPr lang="en-US" altLang="zh-CN" sz="2000" b="1" dirty="0" err="1"/>
              <a:t>ReLU</a:t>
            </a:r>
            <a:r>
              <a:rPr lang="zh-CN" altLang="en-US" sz="2000" b="1" dirty="0"/>
              <a:t>不预训练和</a:t>
            </a:r>
            <a:r>
              <a:rPr lang="en-US" altLang="zh-CN" sz="2000" b="1" dirty="0"/>
              <a:t>sigmoid</a:t>
            </a:r>
            <a:r>
              <a:rPr lang="zh-CN" altLang="en-US" sz="2000" b="1" dirty="0"/>
              <a:t>预训练的效果差不多，甚至还更好</a:t>
            </a:r>
            <a:r>
              <a:rPr lang="zh-CN" altLang="en-US" sz="2000" dirty="0"/>
              <a:t>。</a:t>
            </a:r>
            <a:br>
              <a:rPr lang="zh-CN" altLang="en-US" sz="2000" dirty="0"/>
            </a:br>
            <a:r>
              <a:rPr lang="zh-CN" altLang="en-US" sz="2000" dirty="0"/>
              <a:t>相比之下，</a:t>
            </a:r>
            <a:r>
              <a:rPr lang="en-US" altLang="zh-CN" sz="2000" b="1" dirty="0" err="1"/>
              <a:t>ReLU</a:t>
            </a:r>
            <a:r>
              <a:rPr lang="zh-CN" altLang="en-US" sz="2000" b="1" dirty="0"/>
              <a:t>的速度非常快，而且精确度更高</a:t>
            </a:r>
            <a:r>
              <a:rPr lang="zh-CN" altLang="en-US" sz="2000" dirty="0"/>
              <a:t>。</a:t>
            </a:r>
            <a:br>
              <a:rPr lang="zh-CN" altLang="en-US" sz="2000" dirty="0"/>
            </a:br>
            <a:r>
              <a:rPr lang="zh-CN" altLang="en-US" sz="2000" dirty="0"/>
              <a:t>因此</a:t>
            </a:r>
            <a:r>
              <a:rPr lang="en-US" altLang="zh-CN" sz="2000" dirty="0" err="1"/>
              <a:t>ReLU</a:t>
            </a:r>
            <a:r>
              <a:rPr lang="zh-CN" altLang="en-US" sz="2000" dirty="0"/>
              <a:t>在深度网络中已逐渐取代</a:t>
            </a:r>
            <a:r>
              <a:rPr lang="en-US" altLang="zh-CN" sz="2000" dirty="0"/>
              <a:t>sigmoid</a:t>
            </a:r>
            <a:r>
              <a:rPr lang="zh-CN" altLang="en-US" sz="2000" dirty="0"/>
              <a:t>而成为主流。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887" y="3551666"/>
            <a:ext cx="5895975" cy="29337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28650" y="5450693"/>
            <a:ext cx="4535424" cy="195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550" y="4842221"/>
            <a:ext cx="2651950" cy="19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950975"/>
            <a:ext cx="8293100" cy="28104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2128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Training on Multiple GPUs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5450" y="3895547"/>
            <a:ext cx="7886700" cy="4351338"/>
          </a:xfrm>
        </p:spPr>
        <p:txBody>
          <a:bodyPr/>
          <a:lstStyle/>
          <a:p>
            <a:r>
              <a:rPr lang="en-US" altLang="zh-CN" sz="2400" dirty="0" smtClean="0"/>
              <a:t>Parallelization scheme</a:t>
            </a:r>
            <a:r>
              <a:rPr lang="zh-CN" altLang="en-US" sz="2400" dirty="0" smtClean="0"/>
              <a:t>：</a:t>
            </a:r>
            <a:r>
              <a:rPr lang="en-US" altLang="zh-CN" sz="2400" dirty="0"/>
              <a:t>puts half of the kernels (or neurons) on each </a:t>
            </a:r>
            <a:r>
              <a:rPr lang="en-US" altLang="zh-CN" sz="2400" dirty="0" smtClean="0"/>
              <a:t>GPU</a:t>
            </a:r>
            <a:r>
              <a:rPr lang="zh-CN" altLang="en-US" sz="2400" dirty="0" smtClean="0"/>
              <a:t>，</a:t>
            </a:r>
            <a:r>
              <a:rPr lang="en-US" altLang="zh-CN" sz="2400" dirty="0"/>
              <a:t>the GPUs communicate only in certain layers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（</a:t>
            </a:r>
            <a:r>
              <a:rPr lang="en-US" altLang="zh-CN" sz="2400" dirty="0"/>
              <a:t>for example, </a:t>
            </a:r>
            <a:r>
              <a:rPr lang="en-US" altLang="zh-CN" sz="2400" dirty="0" smtClean="0"/>
              <a:t>the kernels </a:t>
            </a:r>
            <a:r>
              <a:rPr lang="en-US" altLang="zh-CN" sz="2400" dirty="0"/>
              <a:t>of layer 3 take input from all kernel maps in layer 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r>
              <a:rPr lang="en-US" altLang="zh-CN" sz="2400" dirty="0"/>
              <a:t>This scheme reduces our </a:t>
            </a:r>
            <a:r>
              <a:rPr lang="en-US" altLang="zh-CN" sz="2400" dirty="0" smtClean="0"/>
              <a:t>top-1 and </a:t>
            </a:r>
            <a:r>
              <a:rPr lang="en-US" altLang="zh-CN" sz="2400" dirty="0"/>
              <a:t>top-5 error rates by 1.7% and 1.2%</a:t>
            </a:r>
            <a:endParaRPr lang="en-US" altLang="zh-CN" sz="2400" dirty="0" smtClean="0"/>
          </a:p>
          <a:p>
            <a:r>
              <a:rPr lang="en-US" altLang="zh-CN" sz="2400" dirty="0" smtClean="0"/>
              <a:t>taking </a:t>
            </a:r>
            <a:r>
              <a:rPr lang="en-US" altLang="zh-CN" sz="2400" dirty="0"/>
              <a:t>slightly </a:t>
            </a:r>
            <a:r>
              <a:rPr lang="en-US" altLang="zh-CN" sz="2400" b="1" dirty="0"/>
              <a:t>less </a:t>
            </a:r>
            <a:r>
              <a:rPr lang="en-US" altLang="zh-CN" sz="2400" b="1" dirty="0" smtClean="0"/>
              <a:t>time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14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Local Response Normalization</a:t>
            </a:r>
            <a:endParaRPr lang="zh-CN" altLang="en-US" sz="40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092" y="1429734"/>
            <a:ext cx="6650685" cy="15085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7140" y="3340608"/>
            <a:ext cx="7430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从这个公式中可以看出，原来的激活</a:t>
            </a:r>
            <a:r>
              <a:rPr lang="en-US" altLang="zh-CN" sz="2400" dirty="0"/>
              <a:t>a</a:t>
            </a:r>
            <a:r>
              <a:rPr lang="zh-CN" altLang="en-US" sz="2400" dirty="0"/>
              <a:t>被加一个归一化权重（分母部分）生成了新的激活</a:t>
            </a:r>
            <a:r>
              <a:rPr lang="en-US" altLang="zh-CN" sz="2400" dirty="0"/>
              <a:t>b</a:t>
            </a:r>
            <a:r>
              <a:rPr lang="zh-CN" altLang="en-US" sz="2400" dirty="0"/>
              <a:t>，</a:t>
            </a:r>
            <a:r>
              <a:rPr lang="zh-CN" altLang="en-US" sz="2400" b="1" u="sng" dirty="0"/>
              <a:t>相当于在同一个位置（</a:t>
            </a:r>
            <a:r>
              <a:rPr lang="en-US" altLang="zh-CN" sz="2400" b="1" u="sng" dirty="0"/>
              <a:t>x</a:t>
            </a:r>
            <a:r>
              <a:rPr lang="zh-CN" altLang="en-US" sz="2400" b="1" u="sng" dirty="0"/>
              <a:t>，</a:t>
            </a:r>
            <a:r>
              <a:rPr lang="en-US" altLang="zh-CN" sz="2400" b="1" u="sng" dirty="0"/>
              <a:t>y</a:t>
            </a:r>
            <a:r>
              <a:rPr lang="zh-CN" altLang="en-US" sz="2400" b="1" u="sng" dirty="0"/>
              <a:t>），不同的</a:t>
            </a:r>
            <a:r>
              <a:rPr lang="en-US" altLang="zh-CN" sz="2400" b="1" u="sng" dirty="0"/>
              <a:t>map</a:t>
            </a:r>
            <a:r>
              <a:rPr lang="zh-CN" altLang="en-US" sz="2400" b="1" u="sng" dirty="0"/>
              <a:t>上的激活进行了</a:t>
            </a:r>
            <a:r>
              <a:rPr lang="zh-CN" altLang="en-US" sz="2400" b="1" u="sng" dirty="0" smtClean="0"/>
              <a:t>平滑</a:t>
            </a:r>
            <a:endParaRPr lang="en-US" altLang="zh-CN" sz="2400" b="1" u="sng" dirty="0" smtClean="0"/>
          </a:p>
          <a:p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Response normalization reduces our top-1 and top-5 error rates by 1.4% and 1.2%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8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Overlapping pooling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Kernel size: 3*3</a:t>
            </a:r>
          </a:p>
          <a:p>
            <a:r>
              <a:rPr lang="en-US" altLang="zh-CN" dirty="0" smtClean="0"/>
              <a:t>Stride:2</a:t>
            </a:r>
          </a:p>
          <a:p>
            <a:r>
              <a:rPr lang="en-US" altLang="zh-CN" dirty="0"/>
              <a:t>This scheme reduces the top-1 and top-5 error rates by 0.4% </a:t>
            </a:r>
            <a:r>
              <a:rPr lang="en-US" altLang="zh-CN" dirty="0" smtClean="0"/>
              <a:t>and 0.3</a:t>
            </a:r>
            <a:r>
              <a:rPr lang="en-US" altLang="zh-CN" dirty="0"/>
              <a:t>%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28" y="3590925"/>
            <a:ext cx="3000375" cy="3267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554" y="3590925"/>
            <a:ext cx="3190875" cy="274320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3644348" y="4744278"/>
            <a:ext cx="927652" cy="480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44278" y="3590925"/>
            <a:ext cx="1616765" cy="1633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8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731520"/>
            <a:ext cx="7905750" cy="544544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 smtClean="0"/>
              <a:t>Reducing Over-fitting</a:t>
            </a:r>
            <a:r>
              <a:rPr lang="zh-CN" altLang="en-US" sz="3200" dirty="0" smtClean="0"/>
              <a:t>：</a:t>
            </a:r>
            <a:endParaRPr lang="zh-CN" altLang="en-US" sz="3200" dirty="0"/>
          </a:p>
          <a:p>
            <a:r>
              <a:rPr lang="en-US" altLang="zh-CN" dirty="0"/>
              <a:t>1</a:t>
            </a:r>
            <a:r>
              <a:rPr lang="zh-CN" altLang="en-US" dirty="0"/>
              <a:t>，</a:t>
            </a:r>
            <a:r>
              <a:rPr lang="zh-CN" altLang="en-US" dirty="0" smtClean="0"/>
              <a:t>数据加强（</a:t>
            </a:r>
            <a:r>
              <a:rPr lang="en-US" altLang="zh-CN" dirty="0"/>
              <a:t>data </a:t>
            </a:r>
            <a:r>
              <a:rPr lang="en-US" altLang="zh-CN" dirty="0" smtClean="0"/>
              <a:t>augmentation</a:t>
            </a:r>
            <a:r>
              <a:rPr lang="zh-CN" altLang="en-US" dirty="0" smtClean="0"/>
              <a:t>）：对</a:t>
            </a:r>
            <a:r>
              <a:rPr lang="zh-CN" altLang="en-US" dirty="0"/>
              <a:t>训练数据进行</a:t>
            </a:r>
            <a:r>
              <a:rPr lang="zh-CN" altLang="en-US" dirty="0" smtClean="0"/>
              <a:t>左右对称</a:t>
            </a:r>
            <a:r>
              <a:rPr lang="zh-CN" altLang="en-US" dirty="0"/>
              <a:t>以及平移变换，将训练数据增加为原来的</a:t>
            </a:r>
            <a:r>
              <a:rPr lang="en-US" altLang="zh-CN" dirty="0"/>
              <a:t>2048</a:t>
            </a:r>
            <a:r>
              <a:rPr lang="zh-CN" altLang="en-US" dirty="0"/>
              <a:t>倍；对像素进行</a:t>
            </a:r>
            <a:r>
              <a:rPr lang="en-US" altLang="zh-CN" dirty="0"/>
              <a:t>PCA</a:t>
            </a:r>
            <a:r>
              <a:rPr lang="zh-CN" altLang="en-US" dirty="0"/>
              <a:t>变换构造新样本（此机制使得</a:t>
            </a:r>
            <a:r>
              <a:rPr lang="en-US" altLang="zh-CN" dirty="0"/>
              <a:t>top5</a:t>
            </a:r>
            <a:r>
              <a:rPr lang="zh-CN" altLang="en-US" dirty="0"/>
              <a:t>错误率降低</a:t>
            </a:r>
            <a:r>
              <a:rPr lang="en-US" altLang="zh-CN" dirty="0"/>
              <a:t>%1</a:t>
            </a:r>
            <a:r>
              <a:rPr lang="zh-CN" altLang="en-US" dirty="0"/>
              <a:t>）；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 smtClean="0"/>
              <a:t>Dropout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优化算法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采用</a:t>
            </a:r>
            <a:r>
              <a:rPr lang="en-US" altLang="zh-CN" dirty="0"/>
              <a:t>mini-batch SGD</a:t>
            </a:r>
            <a:r>
              <a:rPr lang="zh-CN" altLang="en-US" dirty="0"/>
              <a:t>算法来</a:t>
            </a:r>
            <a:r>
              <a:rPr lang="zh-CN" altLang="en-US" dirty="0" smtClean="0"/>
              <a:t>优化，每个</a:t>
            </a:r>
            <a:r>
              <a:rPr lang="en-US" altLang="zh-CN" dirty="0"/>
              <a:t>batch128</a:t>
            </a:r>
            <a:r>
              <a:rPr lang="zh-CN" altLang="en-US" dirty="0"/>
              <a:t>个</a:t>
            </a:r>
            <a:r>
              <a:rPr lang="zh-CN" altLang="en-US" dirty="0" smtClean="0"/>
              <a:t>样本，主要降低训练时间</a:t>
            </a:r>
            <a:endParaRPr lang="zh-CN" altLang="en-US" dirty="0"/>
          </a:p>
          <a:p>
            <a:r>
              <a:rPr lang="en-US" altLang="zh-CN" dirty="0" err="1" smtClean="0"/>
              <a:t>Stochestic</a:t>
            </a:r>
            <a:r>
              <a:rPr lang="en-US" altLang="zh-CN" dirty="0" smtClean="0"/>
              <a:t> Gradient </a:t>
            </a:r>
            <a:r>
              <a:rPr lang="en-US" altLang="zh-CN" dirty="0" err="1" smtClean="0"/>
              <a:t>Discent</a:t>
            </a:r>
            <a:r>
              <a:rPr lang="zh-CN" altLang="en-US" dirty="0" smtClean="0"/>
              <a:t>随机梯度下降，在</a:t>
            </a:r>
            <a:r>
              <a:rPr lang="zh-CN" altLang="en-US" dirty="0"/>
              <a:t>机器</a:t>
            </a:r>
            <a:r>
              <a:rPr lang="zh-CN" altLang="en-US" dirty="0" smtClean="0"/>
              <a:t>学习梯度下降章节中有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42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Dropout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Independently set each hidden unit activity to zero with 0.5 </a:t>
            </a:r>
            <a:r>
              <a:rPr lang="en-US" altLang="zh-CN" dirty="0" smtClean="0"/>
              <a:t>probability</a:t>
            </a:r>
          </a:p>
          <a:p>
            <a:r>
              <a:rPr lang="en-US" altLang="zh-CN" dirty="0"/>
              <a:t>a very efficient version of model combination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183127"/>
            <a:ext cx="7848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 smtClean="0"/>
              <a:t>AlexNet</a:t>
            </a:r>
            <a:r>
              <a:rPr lang="en-US" altLang="zh-CN" sz="4000" dirty="0" smtClean="0"/>
              <a:t> Architecture</a:t>
            </a:r>
            <a:endParaRPr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774" y="1981200"/>
            <a:ext cx="9289774" cy="32931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6050" y="4737100"/>
            <a:ext cx="885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①                ②                         ③                        ④                     ⑤                  ⑥       ⑦      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0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94420" y="442891"/>
            <a:ext cx="3531388" cy="6219825"/>
            <a:chOff x="4145859" y="559018"/>
            <a:chExt cx="3531388" cy="6219825"/>
          </a:xfrm>
        </p:grpSpPr>
        <p:grpSp>
          <p:nvGrpSpPr>
            <p:cNvPr id="3" name="组合 2"/>
            <p:cNvGrpSpPr/>
            <p:nvPr/>
          </p:nvGrpSpPr>
          <p:grpSpPr>
            <a:xfrm>
              <a:off x="4145859" y="559018"/>
              <a:ext cx="3531388" cy="6219825"/>
              <a:chOff x="4145859" y="559018"/>
              <a:chExt cx="3531388" cy="6219825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05855" y="559018"/>
                <a:ext cx="2533650" cy="6219825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4145859" y="4521200"/>
                <a:ext cx="15822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1.ReLU</a:t>
                </a:r>
                <a:r>
                  <a:rPr lang="zh-CN" altLang="en-US" dirty="0" smtClean="0"/>
                  <a:t>激活函数</a:t>
                </a:r>
                <a:endParaRPr lang="zh-CN" altLang="en-US" dirty="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382951" y="4509770"/>
                <a:ext cx="1294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2.LRN layer</a:t>
                </a:r>
                <a:endParaRPr lang="zh-CN" altLang="en-US" dirty="0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305205" y="3345764"/>
                <a:ext cx="129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3.Overlapping Pooling</a:t>
                </a:r>
                <a:endParaRPr lang="zh-CN" altLang="en-US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4936987" y="5541883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①</a:t>
              </a:r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5144736" y="3075781"/>
              <a:ext cx="4683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② </a:t>
              </a:r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5331667" y="61559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③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3607" y="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 err="1" smtClean="0"/>
              <a:t>AlexNet</a:t>
            </a:r>
            <a:endParaRPr lang="zh-CN" altLang="en-US" sz="4000" dirty="0"/>
          </a:p>
        </p:txBody>
      </p:sp>
      <p:cxnSp>
        <p:nvCxnSpPr>
          <p:cNvPr id="10" name="曲线连接符 9"/>
          <p:cNvCxnSpPr/>
          <p:nvPr/>
        </p:nvCxnSpPr>
        <p:spPr>
          <a:xfrm rot="16200000" flipV="1">
            <a:off x="5853802" y="681659"/>
            <a:ext cx="365126" cy="3273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537906" y="442891"/>
            <a:ext cx="4166144" cy="5819775"/>
            <a:chOff x="34661" y="662781"/>
            <a:chExt cx="4166144" cy="5819775"/>
          </a:xfrm>
        </p:grpSpPr>
        <p:grpSp>
          <p:nvGrpSpPr>
            <p:cNvPr id="4" name="组合 3"/>
            <p:cNvGrpSpPr/>
            <p:nvPr/>
          </p:nvGrpSpPr>
          <p:grpSpPr>
            <a:xfrm>
              <a:off x="505105" y="662781"/>
              <a:ext cx="3695700" cy="5819775"/>
              <a:chOff x="450159" y="662781"/>
              <a:chExt cx="3695700" cy="5819775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159" y="662781"/>
                <a:ext cx="3695700" cy="5819775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931413" y="1868291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4.Dropout</a:t>
                </a:r>
                <a:endParaRPr lang="zh-CN" altLang="en-US" dirty="0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249576" y="563510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④</a:t>
              </a:r>
              <a:endParaRPr lang="zh-CN" altLang="en-US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34661" y="479819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⑤</a:t>
              </a:r>
              <a:endParaRPr lang="zh-CN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778610" y="311100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⑥</a:t>
              </a:r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882511" y="212776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⑦</a:t>
              </a:r>
              <a:endParaRPr lang="zh-CN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916201" y="1449665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⑧</a:t>
              </a:r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2067997" y="4620046"/>
            <a:ext cx="7483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871259" y="4673587"/>
            <a:ext cx="7483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497101" y="3352756"/>
            <a:ext cx="7483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825892" y="2045914"/>
            <a:ext cx="7483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7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50" y="297566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基本结构：</a:t>
            </a:r>
            <a:endParaRPr lang="en-US" altLang="zh-CN" dirty="0" smtClean="0"/>
          </a:p>
          <a:p>
            <a:pPr marL="457200" indent="-457200">
              <a:buAutoNum type="alphaLcPeriod"/>
            </a:pPr>
            <a:r>
              <a:rPr lang="zh-CN" altLang="en-US" sz="2000" dirty="0" smtClean="0"/>
              <a:t>共有</a:t>
            </a:r>
            <a:r>
              <a:rPr lang="en-US" altLang="zh-CN" sz="2000" dirty="0"/>
              <a:t>8</a:t>
            </a:r>
            <a:r>
              <a:rPr lang="zh-CN" altLang="en-US" sz="2000" dirty="0"/>
              <a:t>层，其中前</a:t>
            </a:r>
            <a:r>
              <a:rPr lang="en-US" altLang="zh-CN" sz="2000" dirty="0"/>
              <a:t>5</a:t>
            </a:r>
            <a:r>
              <a:rPr lang="zh-CN" altLang="en-US" sz="2000" dirty="0"/>
              <a:t>层</a:t>
            </a:r>
            <a:r>
              <a:rPr lang="en-US" altLang="zh-CN" sz="2000" dirty="0"/>
              <a:t>convolutional</a:t>
            </a:r>
            <a:r>
              <a:rPr lang="zh-CN" altLang="en-US" sz="2000" dirty="0"/>
              <a:t>，后边</a:t>
            </a:r>
            <a:r>
              <a:rPr lang="en-US" altLang="zh-CN" sz="2000" dirty="0"/>
              <a:t>3</a:t>
            </a:r>
            <a:r>
              <a:rPr lang="zh-CN" altLang="en-US" sz="2000" dirty="0"/>
              <a:t>层</a:t>
            </a:r>
            <a:r>
              <a:rPr lang="en-US" altLang="zh-CN" sz="2000" dirty="0"/>
              <a:t>full-connected </a:t>
            </a:r>
            <a:r>
              <a:rPr lang="zh-CN" altLang="en-US" sz="2000" dirty="0"/>
              <a:t>，最后的一个</a:t>
            </a:r>
            <a:r>
              <a:rPr lang="en-US" altLang="zh-CN" sz="2000" dirty="0"/>
              <a:t>full-connected</a:t>
            </a:r>
            <a:r>
              <a:rPr lang="zh-CN" altLang="en-US" sz="2000" dirty="0"/>
              <a:t>层的</a:t>
            </a:r>
            <a:r>
              <a:rPr lang="en-US" altLang="zh-CN" sz="2000" dirty="0"/>
              <a:t>output</a:t>
            </a:r>
            <a:r>
              <a:rPr lang="zh-CN" altLang="en-US" sz="2000" dirty="0"/>
              <a:t>是具有</a:t>
            </a:r>
            <a:r>
              <a:rPr lang="en-US" altLang="zh-CN" sz="2000" dirty="0"/>
              <a:t>1000</a:t>
            </a:r>
            <a:r>
              <a:rPr lang="zh-CN" altLang="en-US" sz="2000" dirty="0"/>
              <a:t>个输出的</a:t>
            </a:r>
            <a:r>
              <a:rPr lang="en-US" altLang="zh-CN" sz="2000" dirty="0" err="1" smtClean="0"/>
              <a:t>softmax</a:t>
            </a:r>
            <a:endParaRPr lang="en-US" altLang="zh-CN" sz="2000" dirty="0" smtClean="0"/>
          </a:p>
          <a:p>
            <a:pPr marL="457200" indent="-457200">
              <a:buAutoNum type="alphaLcPeriod"/>
            </a:pPr>
            <a:r>
              <a:rPr lang="zh-CN" altLang="en-US" sz="2000" dirty="0"/>
              <a:t> 在第一层</a:t>
            </a:r>
            <a:r>
              <a:rPr lang="en-US" altLang="zh-CN" sz="2000" dirty="0"/>
              <a:t>conv1</a:t>
            </a:r>
            <a:r>
              <a:rPr lang="zh-CN" altLang="en-US" sz="2000" dirty="0"/>
              <a:t>和</a:t>
            </a:r>
            <a:r>
              <a:rPr lang="en-US" altLang="zh-CN" sz="2000" dirty="0"/>
              <a:t>conv2</a:t>
            </a:r>
            <a:r>
              <a:rPr lang="zh-CN" altLang="en-US" sz="2000" dirty="0"/>
              <a:t>之后直接跟的是</a:t>
            </a:r>
            <a:r>
              <a:rPr lang="en-US" altLang="zh-CN" sz="2000" dirty="0"/>
              <a:t>Response-</a:t>
            </a:r>
            <a:r>
              <a:rPr lang="en-US" altLang="zh-CN" sz="2000" dirty="0" err="1"/>
              <a:t>nomalization</a:t>
            </a:r>
            <a:r>
              <a:rPr lang="en-US" altLang="zh-CN" sz="2000" dirty="0"/>
              <a:t> layer</a:t>
            </a:r>
            <a:r>
              <a:rPr lang="zh-CN" altLang="en-US" sz="2000" dirty="0"/>
              <a:t>，也就是</a:t>
            </a:r>
            <a:r>
              <a:rPr lang="en-US" altLang="zh-CN" sz="2000" dirty="0"/>
              <a:t>norm1</a:t>
            </a:r>
            <a:r>
              <a:rPr lang="zh-CN" altLang="en-US" sz="2000" dirty="0"/>
              <a:t>，</a:t>
            </a:r>
            <a:r>
              <a:rPr lang="en-US" altLang="zh-CN" sz="2000" dirty="0"/>
              <a:t>norm2</a:t>
            </a:r>
            <a:r>
              <a:rPr lang="zh-CN" altLang="en-US" sz="2000" dirty="0" smtClean="0"/>
              <a:t>层</a:t>
            </a:r>
            <a:endParaRPr lang="en-US" altLang="zh-CN" sz="2000" dirty="0" smtClean="0"/>
          </a:p>
          <a:p>
            <a:pPr marL="457200" indent="-457200">
              <a:buAutoNum type="alphaLcPeriod"/>
            </a:pPr>
            <a:r>
              <a:rPr lang="zh-CN" altLang="en-US" sz="2000" dirty="0"/>
              <a:t>在每一个</a:t>
            </a:r>
            <a:r>
              <a:rPr lang="en-US" altLang="zh-CN" sz="2000" dirty="0" err="1"/>
              <a:t>conv</a:t>
            </a:r>
            <a:r>
              <a:rPr lang="zh-CN" altLang="en-US" sz="2000" dirty="0"/>
              <a:t>层以及</a:t>
            </a:r>
            <a:r>
              <a:rPr lang="en-US" altLang="zh-CN" sz="2000" dirty="0"/>
              <a:t>full-connected</a:t>
            </a:r>
            <a:r>
              <a:rPr lang="zh-CN" altLang="en-US" sz="2000" dirty="0"/>
              <a:t>层后紧跟的操作是</a:t>
            </a:r>
            <a:r>
              <a:rPr lang="en-US" altLang="zh-CN" sz="2000" dirty="0" err="1"/>
              <a:t>ReLU</a:t>
            </a:r>
            <a:r>
              <a:rPr lang="zh-CN" altLang="en-US" sz="2000" dirty="0" smtClean="0"/>
              <a:t>操作</a:t>
            </a:r>
            <a:endParaRPr lang="en-US" altLang="zh-CN" sz="2000" dirty="0" smtClean="0"/>
          </a:p>
          <a:p>
            <a:pPr marL="457200" indent="-457200">
              <a:buAutoNum type="alphaLcPeriod"/>
            </a:pPr>
            <a:r>
              <a:rPr lang="en-US" altLang="zh-CN" sz="2000" dirty="0"/>
              <a:t>Max pooling</a:t>
            </a:r>
            <a:r>
              <a:rPr lang="zh-CN" altLang="en-US" sz="2000" dirty="0"/>
              <a:t>操作是紧跟在第一个</a:t>
            </a:r>
            <a:r>
              <a:rPr lang="en-US" altLang="zh-CN" sz="2000" dirty="0"/>
              <a:t>norm1</a:t>
            </a:r>
            <a:r>
              <a:rPr lang="zh-CN" altLang="en-US" sz="2000" dirty="0"/>
              <a:t>，</a:t>
            </a:r>
            <a:r>
              <a:rPr lang="en-US" altLang="zh-CN" sz="2000" dirty="0"/>
              <a:t>norm2</a:t>
            </a:r>
            <a:r>
              <a:rPr lang="zh-CN" altLang="en-US" sz="2000" dirty="0"/>
              <a:t>，以及第</a:t>
            </a:r>
            <a:r>
              <a:rPr lang="en-US" altLang="zh-CN" sz="2000" dirty="0"/>
              <a:t>5</a:t>
            </a:r>
            <a:r>
              <a:rPr lang="zh-CN" altLang="en-US" sz="2000" dirty="0"/>
              <a:t>个</a:t>
            </a:r>
            <a:r>
              <a:rPr lang="en-US" altLang="zh-CN" sz="2000" dirty="0" err="1"/>
              <a:t>conv</a:t>
            </a:r>
            <a:r>
              <a:rPr lang="zh-CN" altLang="en-US" sz="2000" dirty="0"/>
              <a:t>层，也就是</a:t>
            </a:r>
            <a:r>
              <a:rPr lang="en-US" altLang="zh-CN" sz="2000" dirty="0" smtClean="0"/>
              <a:t>conv5</a:t>
            </a:r>
          </a:p>
          <a:p>
            <a:pPr marL="457200" indent="-457200">
              <a:buAutoNum type="alphaLcPeriod"/>
            </a:pPr>
            <a:r>
              <a:rPr lang="en-US" altLang="zh-CN" sz="2000" dirty="0"/>
              <a:t>Dropout</a:t>
            </a:r>
            <a:r>
              <a:rPr lang="zh-CN" altLang="en-US" sz="2000" dirty="0"/>
              <a:t>操作是在最后两个</a:t>
            </a:r>
            <a:r>
              <a:rPr lang="en-US" altLang="zh-CN" sz="2000" dirty="0"/>
              <a:t>full-connected</a:t>
            </a:r>
            <a:r>
              <a:rPr lang="zh-CN" altLang="en-US" sz="2000" dirty="0"/>
              <a:t>层</a:t>
            </a:r>
            <a:endParaRPr lang="en-US" altLang="zh-CN" sz="2000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"/>
            <a:ext cx="8293100" cy="28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err="1" smtClean="0"/>
              <a:t>Caffe</a:t>
            </a:r>
            <a:r>
              <a:rPr lang="en-US" altLang="zh-CN" b="1" dirty="0" smtClean="0"/>
              <a:t>---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700" dirty="0" smtClean="0"/>
              <a:t>Convolution Architecture For Feature Embedding(Extraction)</a:t>
            </a:r>
            <a:endParaRPr lang="zh-CN" altLang="en-US" sz="27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28650" y="2215114"/>
            <a:ext cx="7886700" cy="4351338"/>
          </a:xfrm>
        </p:spPr>
        <p:txBody>
          <a:bodyPr/>
          <a:lstStyle/>
          <a:p>
            <a:r>
              <a:rPr lang="zh-CN" altLang="en-US" dirty="0"/>
              <a:t>一个清晰而高效的深度学习</a:t>
            </a:r>
            <a:r>
              <a:rPr lang="zh-CN" altLang="en-US" dirty="0" smtClean="0"/>
              <a:t>框架</a:t>
            </a:r>
            <a:endParaRPr lang="en-US" altLang="zh-CN" dirty="0" smtClean="0"/>
          </a:p>
          <a:p>
            <a:r>
              <a:rPr lang="en-US" altLang="zh-CN" dirty="0" err="1" smtClean="0"/>
              <a:t>Yangqing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Jia</a:t>
            </a:r>
            <a:r>
              <a:rPr lang="en-US" altLang="zh-CN" dirty="0" smtClean="0"/>
              <a:t>(</a:t>
            </a:r>
            <a:r>
              <a:rPr lang="zh-CN" altLang="en-US" dirty="0" smtClean="0"/>
              <a:t>贾杨清，谷歌研究员</a:t>
            </a:r>
            <a:r>
              <a:rPr lang="en-US" altLang="zh-CN" dirty="0" smtClean="0"/>
              <a:t>) </a:t>
            </a:r>
            <a:r>
              <a:rPr lang="en-US" altLang="zh-CN" dirty="0"/>
              <a:t>created the project during his PhD at UC </a:t>
            </a:r>
            <a:r>
              <a:rPr lang="en-US" altLang="zh-CN" dirty="0" smtClean="0"/>
              <a:t>Berkeley</a:t>
            </a:r>
          </a:p>
          <a:p>
            <a:r>
              <a:rPr lang="en-US" altLang="zh-CN" dirty="0">
                <a:hlinkClick r:id="rId2"/>
              </a:rPr>
              <a:t>http://caffe.berkeleyvision.org</a:t>
            </a:r>
            <a:r>
              <a:rPr lang="en-US" altLang="zh-CN" dirty="0" smtClean="0">
                <a:hlinkClick r:id="rId2"/>
              </a:rPr>
              <a:t>/</a:t>
            </a:r>
            <a:endParaRPr lang="en-US" altLang="zh-CN" dirty="0" smtClean="0"/>
          </a:p>
          <a:p>
            <a:r>
              <a:rPr lang="en-US" altLang="zh-CN" dirty="0"/>
              <a:t>C</a:t>
            </a:r>
            <a:r>
              <a:rPr lang="en-US" altLang="zh-CN" dirty="0" smtClean="0"/>
              <a:t>++/CUDA</a:t>
            </a:r>
            <a:r>
              <a:rPr lang="zh-CN" altLang="en-US" dirty="0" smtClean="0"/>
              <a:t>架构，支持命令行、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MATLAB</a:t>
            </a:r>
            <a:r>
              <a:rPr lang="zh-CN" altLang="en-US" dirty="0" smtClean="0"/>
              <a:t>接口</a:t>
            </a:r>
            <a:endParaRPr lang="en-US" altLang="zh-CN" dirty="0" smtClean="0"/>
          </a:p>
          <a:p>
            <a:r>
              <a:rPr lang="zh-CN" altLang="en-US" dirty="0"/>
              <a:t>可以在</a:t>
            </a:r>
            <a:r>
              <a:rPr lang="en-US" altLang="zh-CN" dirty="0"/>
              <a:t>CPU</a:t>
            </a:r>
            <a:r>
              <a:rPr lang="zh-CN" altLang="en-US" dirty="0"/>
              <a:t>和</a:t>
            </a:r>
            <a:r>
              <a:rPr lang="en-US" altLang="zh-CN" dirty="0"/>
              <a:t>GPU</a:t>
            </a:r>
            <a:r>
              <a:rPr lang="zh-CN" altLang="en-US" dirty="0"/>
              <a:t>直接无缝切换</a:t>
            </a:r>
          </a:p>
        </p:txBody>
      </p:sp>
    </p:spTree>
    <p:extLst>
      <p:ext uri="{BB962C8B-B14F-4D97-AF65-F5344CB8AC3E}">
        <p14:creationId xmlns:p14="http://schemas.microsoft.com/office/powerpoint/2010/main" val="39930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877085"/>
            <a:ext cx="7886700" cy="4351338"/>
          </a:xfrm>
        </p:spPr>
        <p:txBody>
          <a:bodyPr>
            <a:noAutofit/>
          </a:bodyPr>
          <a:lstStyle/>
          <a:p>
            <a:r>
              <a:rPr lang="en-US" altLang="zh-CN" sz="1800" dirty="0" smtClean="0"/>
              <a:t>conv1</a:t>
            </a:r>
            <a:r>
              <a:rPr lang="zh-CN" altLang="en-US" sz="1800" dirty="0"/>
              <a:t>：</a:t>
            </a:r>
            <a:r>
              <a:rPr lang="en-US" altLang="zh-CN" sz="1800" dirty="0" err="1" smtClean="0"/>
              <a:t>AlexNet</a:t>
            </a:r>
            <a:r>
              <a:rPr lang="zh-CN" altLang="en-US" sz="1800" dirty="0"/>
              <a:t>采用了</a:t>
            </a:r>
            <a:r>
              <a:rPr lang="en-US" altLang="zh-CN" sz="1800" dirty="0"/>
              <a:t>96</a:t>
            </a:r>
            <a:r>
              <a:rPr lang="zh-CN" altLang="en-US" sz="1800" dirty="0"/>
              <a:t>个</a:t>
            </a:r>
            <a:r>
              <a:rPr lang="en-US" altLang="zh-CN" sz="1800" dirty="0"/>
              <a:t>11*11*3</a:t>
            </a:r>
            <a:r>
              <a:rPr lang="zh-CN" altLang="en-US" sz="1800" dirty="0"/>
              <a:t>的</a:t>
            </a:r>
            <a:r>
              <a:rPr lang="en-US" altLang="zh-CN" sz="1800" dirty="0"/>
              <a:t>kernel</a:t>
            </a:r>
            <a:r>
              <a:rPr lang="zh-CN" altLang="en-US" sz="1800" dirty="0"/>
              <a:t>在</a:t>
            </a:r>
            <a:r>
              <a:rPr lang="en-US" altLang="zh-CN" sz="1800" dirty="0"/>
              <a:t>stride</a:t>
            </a:r>
            <a:r>
              <a:rPr lang="zh-CN" altLang="en-US" sz="1800" dirty="0"/>
              <a:t>为</a:t>
            </a:r>
            <a:r>
              <a:rPr lang="en-US" altLang="zh-CN" sz="1800" dirty="0"/>
              <a:t>4</a:t>
            </a:r>
            <a:r>
              <a:rPr lang="zh-CN" altLang="en-US" sz="1800" dirty="0"/>
              <a:t>的情况下对于</a:t>
            </a:r>
            <a:r>
              <a:rPr lang="en-US" altLang="zh-CN" sz="1800" dirty="0"/>
              <a:t>224*224*3</a:t>
            </a:r>
            <a:r>
              <a:rPr lang="zh-CN" altLang="en-US" sz="1800" dirty="0"/>
              <a:t>的图像进行了滤波</a:t>
            </a:r>
            <a:r>
              <a:rPr lang="zh-CN" altLang="en-US" sz="1800" dirty="0" smtClean="0"/>
              <a:t>。（</a:t>
            </a:r>
            <a:r>
              <a:rPr lang="en-US" altLang="zh-CN" sz="1800" dirty="0" smtClean="0"/>
              <a:t>4</a:t>
            </a:r>
            <a:r>
              <a:rPr lang="zh-CN" altLang="en-US" sz="1800" dirty="0"/>
              <a:t>个像素是</a:t>
            </a:r>
            <a:r>
              <a:rPr lang="en-US" altLang="zh-CN" sz="1800" dirty="0"/>
              <a:t>receptive field</a:t>
            </a:r>
            <a:r>
              <a:rPr lang="zh-CN" altLang="en-US" sz="1800" dirty="0"/>
              <a:t>中心在</a:t>
            </a:r>
            <a:r>
              <a:rPr lang="en-US" altLang="zh-CN" sz="1800" dirty="0"/>
              <a:t>kernel map</a:t>
            </a:r>
            <a:r>
              <a:rPr lang="zh-CN" altLang="en-US" sz="1800" dirty="0"/>
              <a:t>上的距离，这是个经验数据</a:t>
            </a:r>
            <a:r>
              <a:rPr lang="zh-CN" altLang="en-US" sz="1800" dirty="0" smtClean="0"/>
              <a:t>。）</a:t>
            </a:r>
            <a:r>
              <a:rPr lang="zh-CN" altLang="en-US" sz="1800" dirty="0"/>
              <a:t>得到基本的</a:t>
            </a:r>
            <a:r>
              <a:rPr lang="en-US" altLang="zh-CN" sz="1800" dirty="0" err="1"/>
              <a:t>conv</a:t>
            </a:r>
            <a:r>
              <a:rPr lang="zh-CN" altLang="en-US" sz="1800" dirty="0"/>
              <a:t>数据后，则进行一次</a:t>
            </a:r>
            <a:r>
              <a:rPr lang="en-US" altLang="zh-CN" sz="1800" dirty="0" err="1"/>
              <a:t>ReLU</a:t>
            </a:r>
            <a:r>
              <a:rPr lang="zh-CN" altLang="en-US" sz="1800" dirty="0"/>
              <a:t>（</a:t>
            </a:r>
            <a:r>
              <a:rPr lang="en-US" altLang="zh-CN" sz="1800" dirty="0"/>
              <a:t>relu1</a:t>
            </a:r>
            <a:r>
              <a:rPr lang="zh-CN" altLang="en-US" sz="1800" dirty="0"/>
              <a:t>）以及</a:t>
            </a:r>
            <a:r>
              <a:rPr lang="en-US" altLang="zh-CN" sz="1800" dirty="0"/>
              <a:t>Norm</a:t>
            </a:r>
            <a:r>
              <a:rPr lang="zh-CN" altLang="en-US" sz="1800" dirty="0"/>
              <a:t>（</a:t>
            </a:r>
            <a:r>
              <a:rPr lang="en-US" altLang="zh-CN" sz="1800" dirty="0"/>
              <a:t>norm1</a:t>
            </a:r>
            <a:r>
              <a:rPr lang="zh-CN" altLang="en-US" sz="1800" dirty="0"/>
              <a:t>）的变换后，然后进行</a:t>
            </a:r>
            <a:r>
              <a:rPr lang="en-US" altLang="zh-CN" sz="1800" dirty="0"/>
              <a:t>pooling</a:t>
            </a:r>
            <a:r>
              <a:rPr lang="zh-CN" altLang="en-US" sz="1800" dirty="0"/>
              <a:t>（</a:t>
            </a:r>
            <a:r>
              <a:rPr lang="en-US" altLang="zh-CN" sz="1800" dirty="0"/>
              <a:t>pool1</a:t>
            </a:r>
            <a:r>
              <a:rPr lang="zh-CN" altLang="en-US" sz="1800" dirty="0"/>
              <a:t>），作为输出传递到下一层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r>
              <a:rPr lang="en-US" altLang="zh-CN" sz="1800" dirty="0" smtClean="0"/>
              <a:t>Kernel</a:t>
            </a:r>
            <a:r>
              <a:rPr lang="zh-CN" altLang="en-US" sz="1800" dirty="0" smtClean="0">
                <a:sym typeface="Wingdings" panose="05000000000000000000" pitchFamily="2" charset="2"/>
              </a:rPr>
              <a:t>：（</a:t>
            </a:r>
            <a:r>
              <a:rPr lang="en-US" altLang="zh-CN" sz="1800" dirty="0" smtClean="0"/>
              <a:t>11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11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）*</a:t>
            </a:r>
            <a:r>
              <a:rPr lang="en-US" altLang="zh-CN" sz="1800" dirty="0" smtClean="0"/>
              <a:t>96</a:t>
            </a:r>
          </a:p>
          <a:p>
            <a:r>
              <a:rPr lang="zh-CN" altLang="en-US" sz="1800" dirty="0" smtClean="0"/>
              <a:t>输入神经元个数：</a:t>
            </a:r>
            <a:r>
              <a:rPr lang="en-US" altLang="zh-CN" sz="1800" dirty="0" smtClean="0"/>
              <a:t>224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224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3=150528</a:t>
            </a:r>
          </a:p>
          <a:p>
            <a:r>
              <a:rPr lang="zh-CN" altLang="en-US" sz="1800" dirty="0" smtClean="0"/>
              <a:t>输出神经元个数：</a:t>
            </a:r>
            <a:r>
              <a:rPr lang="en-US" altLang="zh-CN" sz="1800" dirty="0" smtClean="0"/>
              <a:t>55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55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96=290400</a:t>
            </a:r>
          </a:p>
          <a:p>
            <a:r>
              <a:rPr lang="en-US" altLang="zh-CN" sz="1800" dirty="0" smtClean="0"/>
              <a:t>Map size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224/4-1=55</a:t>
            </a:r>
          </a:p>
          <a:p>
            <a:r>
              <a:rPr lang="en-US" altLang="zh-CN" sz="1800" dirty="0" smtClean="0"/>
              <a:t>Maps’ </a:t>
            </a:r>
            <a:r>
              <a:rPr lang="en-US" altLang="zh-CN" sz="1800" dirty="0" err="1" smtClean="0"/>
              <a:t>num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96</a:t>
            </a:r>
          </a:p>
          <a:p>
            <a:r>
              <a:rPr lang="en-US" altLang="zh-CN" sz="1800" dirty="0" smtClean="0"/>
              <a:t>Connections</a:t>
            </a:r>
            <a:r>
              <a:rPr lang="zh-CN" altLang="en-US" sz="1800" dirty="0" smtClean="0"/>
              <a:t>：（</a:t>
            </a:r>
            <a:r>
              <a:rPr lang="en-US" altLang="zh-CN" sz="1800" dirty="0" smtClean="0"/>
              <a:t>11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11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3+1</a:t>
            </a:r>
            <a:r>
              <a:rPr lang="zh-CN" altLang="en-US" sz="1800" dirty="0" smtClean="0"/>
              <a:t>）*</a:t>
            </a:r>
            <a:r>
              <a:rPr lang="en-US" altLang="zh-CN" sz="1800" dirty="0" smtClean="0"/>
              <a:t>96</a:t>
            </a:r>
            <a:r>
              <a:rPr lang="zh-CN" altLang="en-US" sz="1800" dirty="0" smtClean="0"/>
              <a:t>*（</a:t>
            </a:r>
            <a:r>
              <a:rPr lang="en-US" altLang="zh-CN" sz="1800" dirty="0" smtClean="0"/>
              <a:t>55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55</a:t>
            </a:r>
            <a:r>
              <a:rPr lang="zh-CN" altLang="en-US" sz="1800" dirty="0" smtClean="0"/>
              <a:t>）</a:t>
            </a:r>
            <a:r>
              <a:rPr lang="en-US" altLang="zh-CN" sz="1800" dirty="0" smtClean="0"/>
              <a:t>=105705600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"/>
            <a:ext cx="8293100" cy="28104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38000" y="4168330"/>
            <a:ext cx="9182000" cy="2427542"/>
            <a:chOff x="-38000" y="4168330"/>
            <a:chExt cx="9182000" cy="242754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8000" y="4168330"/>
              <a:ext cx="9182000" cy="2427542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3635882" y="5536837"/>
              <a:ext cx="1774317" cy="1059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6834" y="5726548"/>
              <a:ext cx="1398566" cy="72047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5288280" y="5726548"/>
              <a:ext cx="2019300" cy="720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2015" y="5067510"/>
              <a:ext cx="1056145" cy="55741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2470" y="5007010"/>
              <a:ext cx="1165860" cy="678410"/>
            </a:xfrm>
            <a:prstGeom prst="rect">
              <a:avLst/>
            </a:prstGeom>
          </p:spPr>
        </p:pic>
      </p:grpSp>
      <p:cxnSp>
        <p:nvCxnSpPr>
          <p:cNvPr id="7" name="直接箭头连接符 6"/>
          <p:cNvCxnSpPr/>
          <p:nvPr/>
        </p:nvCxnSpPr>
        <p:spPr>
          <a:xfrm flipH="1" flipV="1">
            <a:off x="1669774" y="2663687"/>
            <a:ext cx="6202017" cy="17095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304800" y="2511552"/>
            <a:ext cx="323850" cy="1861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2600" y="2810459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Conv2</a:t>
            </a:r>
            <a:r>
              <a:rPr lang="zh-CN" altLang="en-US" sz="1800" dirty="0" smtClean="0"/>
              <a:t>：第一</a:t>
            </a:r>
            <a:r>
              <a:rPr lang="zh-CN" altLang="en-US" sz="1800" dirty="0"/>
              <a:t>个</a:t>
            </a:r>
            <a:r>
              <a:rPr lang="en-US" altLang="zh-CN" sz="1800" dirty="0" err="1"/>
              <a:t>conv</a:t>
            </a:r>
            <a:r>
              <a:rPr lang="zh-CN" altLang="en-US" sz="1800" dirty="0"/>
              <a:t>层</a:t>
            </a:r>
            <a:r>
              <a:rPr lang="en-US" altLang="zh-CN" sz="1800" dirty="0"/>
              <a:t>(conv1)</a:t>
            </a:r>
            <a:r>
              <a:rPr lang="zh-CN" altLang="en-US" sz="1800" dirty="0"/>
              <a:t>经过</a:t>
            </a:r>
            <a:r>
              <a:rPr lang="en-US" altLang="zh-CN" sz="1800" dirty="0"/>
              <a:t>norm(norm1)</a:t>
            </a:r>
            <a:r>
              <a:rPr lang="zh-CN" altLang="en-US" sz="1800" dirty="0"/>
              <a:t>以及</a:t>
            </a:r>
            <a:r>
              <a:rPr lang="en-US" altLang="zh-CN" sz="1800" dirty="0"/>
              <a:t>pool(pool1)</a:t>
            </a:r>
            <a:r>
              <a:rPr lang="zh-CN" altLang="en-US" sz="1800" dirty="0"/>
              <a:t>后，然后再</a:t>
            </a:r>
            <a:r>
              <a:rPr lang="en-US" altLang="zh-CN" sz="1800" dirty="0"/>
              <a:t>apply 256</a:t>
            </a:r>
            <a:r>
              <a:rPr lang="zh-CN" altLang="en-US" sz="1800" dirty="0"/>
              <a:t>个</a:t>
            </a:r>
            <a:r>
              <a:rPr lang="en-US" altLang="zh-CN" sz="1800" dirty="0" smtClean="0"/>
              <a:t>5*5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48</a:t>
            </a:r>
            <a:r>
              <a:rPr lang="zh-CN" altLang="en-US" sz="1800" dirty="0" smtClean="0"/>
              <a:t>的</a:t>
            </a:r>
            <a:r>
              <a:rPr lang="zh-CN" altLang="en-US" sz="1800" dirty="0"/>
              <a:t>卷积模板卷积后的结果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r>
              <a:rPr lang="en-US" altLang="zh-CN" sz="1800" dirty="0"/>
              <a:t>Kernel</a:t>
            </a:r>
            <a:r>
              <a:rPr lang="zh-CN" altLang="en-US" sz="1800" dirty="0"/>
              <a:t>：（</a:t>
            </a:r>
            <a:r>
              <a:rPr lang="en-US" altLang="zh-CN" sz="1800" dirty="0"/>
              <a:t>5</a:t>
            </a:r>
            <a:r>
              <a:rPr lang="zh-CN" altLang="en-US" sz="1800" dirty="0"/>
              <a:t>*</a:t>
            </a:r>
            <a:r>
              <a:rPr lang="en-US" altLang="zh-CN" sz="1800" dirty="0"/>
              <a:t>5</a:t>
            </a:r>
            <a:r>
              <a:rPr lang="zh-CN" altLang="en-US" sz="1800" dirty="0"/>
              <a:t>*</a:t>
            </a:r>
            <a:r>
              <a:rPr lang="en-US" altLang="zh-CN" sz="1800" dirty="0"/>
              <a:t>48</a:t>
            </a:r>
            <a:r>
              <a:rPr lang="zh-CN" altLang="en-US" sz="1800" dirty="0"/>
              <a:t>）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256</a:t>
            </a:r>
          </a:p>
          <a:p>
            <a:r>
              <a:rPr lang="pt-BR" altLang="zh-CN" sz="1800" dirty="0"/>
              <a:t>h_o = (h_i + 2 * pad_h - kernel_h) /stride_h + </a:t>
            </a:r>
            <a:r>
              <a:rPr lang="pt-BR" altLang="zh-CN" sz="1800" dirty="0" smtClean="0"/>
              <a:t>1</a:t>
            </a:r>
            <a:endParaRPr lang="en-US" altLang="zh-CN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"/>
            <a:ext cx="8293100" cy="28104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823" y="4118260"/>
            <a:ext cx="9141177" cy="2331307"/>
            <a:chOff x="2823" y="4118260"/>
            <a:chExt cx="9141177" cy="233130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" y="4118260"/>
              <a:ext cx="9141177" cy="233130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1348" y="5017254"/>
              <a:ext cx="1057275" cy="504825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4007520" y="5462271"/>
              <a:ext cx="1828800" cy="979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7520" y="5620919"/>
              <a:ext cx="1405531" cy="68410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8400" y="4947529"/>
              <a:ext cx="1223010" cy="645956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5836320" y="5593485"/>
              <a:ext cx="2015328" cy="754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直接箭头连接符 14"/>
          <p:cNvCxnSpPr/>
          <p:nvPr/>
        </p:nvCxnSpPr>
        <p:spPr>
          <a:xfrm flipH="1" flipV="1">
            <a:off x="3084576" y="2365248"/>
            <a:ext cx="4584192" cy="19507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902208" y="2572512"/>
            <a:ext cx="1292352" cy="17434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1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3175586"/>
            <a:ext cx="7886700" cy="4351338"/>
          </a:xfrm>
        </p:spPr>
        <p:txBody>
          <a:bodyPr/>
          <a:lstStyle/>
          <a:p>
            <a:r>
              <a:rPr lang="en-US" altLang="zh-CN" sz="1800" dirty="0" smtClean="0"/>
              <a:t>Conv3</a:t>
            </a:r>
            <a:r>
              <a:rPr lang="zh-CN" altLang="en-US" sz="1800" dirty="0" smtClean="0"/>
              <a:t>：经过</a:t>
            </a:r>
            <a:r>
              <a:rPr lang="en-US" altLang="zh-CN" sz="1800" dirty="0" smtClean="0"/>
              <a:t>norm2</a:t>
            </a:r>
            <a:r>
              <a:rPr lang="zh-CN" altLang="en-US" sz="1800" dirty="0" smtClean="0"/>
              <a:t>和</a:t>
            </a:r>
            <a:r>
              <a:rPr lang="en-US" altLang="zh-CN" sz="1800" dirty="0" smtClean="0"/>
              <a:t>pooling2</a:t>
            </a:r>
            <a:r>
              <a:rPr lang="zh-CN" altLang="en-US" sz="1800" dirty="0" smtClean="0"/>
              <a:t>后，</a:t>
            </a:r>
            <a:r>
              <a:rPr lang="en-US" altLang="zh-CN" sz="1800" dirty="0" smtClean="0"/>
              <a:t>apply </a:t>
            </a:r>
            <a:r>
              <a:rPr lang="en-US" altLang="zh-CN" sz="1800" dirty="0"/>
              <a:t>384</a:t>
            </a:r>
            <a:r>
              <a:rPr lang="zh-CN" altLang="en-US" sz="1800" dirty="0"/>
              <a:t>个</a:t>
            </a:r>
            <a:r>
              <a:rPr lang="en-US" altLang="zh-CN" sz="1800" dirty="0" smtClean="0"/>
              <a:t>3*3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256</a:t>
            </a:r>
            <a:r>
              <a:rPr lang="zh-CN" altLang="en-US" sz="1800" dirty="0" smtClean="0"/>
              <a:t>的</a:t>
            </a:r>
            <a:r>
              <a:rPr lang="zh-CN" altLang="en-US" sz="1800" dirty="0"/>
              <a:t>卷积模板得到的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r>
              <a:rPr lang="en-US" altLang="zh-CN" sz="1800" dirty="0" smtClean="0"/>
              <a:t>Kernel</a:t>
            </a:r>
            <a:r>
              <a:rPr lang="zh-CN" altLang="en-US" sz="1800" dirty="0" smtClean="0"/>
              <a:t>：（</a:t>
            </a:r>
            <a:r>
              <a:rPr lang="en-US" altLang="zh-CN" sz="1800" dirty="0" smtClean="0">
                <a:sym typeface="Wingdings" panose="05000000000000000000" pitchFamily="2" charset="2"/>
              </a:rPr>
              <a:t>3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256</a:t>
            </a:r>
            <a:r>
              <a:rPr lang="zh-CN" altLang="en-US" sz="1800" dirty="0" smtClean="0"/>
              <a:t>）*</a:t>
            </a:r>
            <a:r>
              <a:rPr lang="en-US" altLang="zh-CN" sz="1800" dirty="0" smtClean="0"/>
              <a:t>384</a:t>
            </a:r>
          </a:p>
          <a:p>
            <a:r>
              <a:rPr lang="en-US" altLang="zh-CN" sz="1800" b="1" dirty="0"/>
              <a:t>group (g) [default 1]: </a:t>
            </a:r>
            <a:r>
              <a:rPr lang="en-US" altLang="zh-CN" sz="1800" dirty="0"/>
              <a:t>If g &gt; 1, we restrict the </a:t>
            </a:r>
            <a:r>
              <a:rPr lang="en-US" altLang="zh-CN" sz="1800" dirty="0" smtClean="0"/>
              <a:t>connectivity of </a:t>
            </a:r>
            <a:r>
              <a:rPr lang="en-US" altLang="zh-CN" sz="1800" dirty="0"/>
              <a:t>each filter to a subset of the input. Specifically, the input and </a:t>
            </a:r>
            <a:r>
              <a:rPr lang="en-US" altLang="zh-CN" sz="1800" dirty="0" smtClean="0"/>
              <a:t>output channels </a:t>
            </a:r>
            <a:r>
              <a:rPr lang="en-US" altLang="zh-CN" sz="1800" dirty="0"/>
              <a:t>are separated into g groups, and the </a:t>
            </a:r>
            <a:r>
              <a:rPr lang="en-US" altLang="zh-CN" sz="1800" dirty="0" err="1"/>
              <a:t>ith</a:t>
            </a:r>
            <a:r>
              <a:rPr lang="en-US" altLang="zh-CN" sz="1800" dirty="0"/>
              <a:t> output group channels will </a:t>
            </a:r>
            <a:r>
              <a:rPr lang="en-US" altLang="zh-CN" sz="1800" dirty="0" smtClean="0"/>
              <a:t>be only </a:t>
            </a:r>
            <a:r>
              <a:rPr lang="en-US" altLang="zh-CN" sz="1800" dirty="0"/>
              <a:t>connected to the </a:t>
            </a:r>
            <a:r>
              <a:rPr lang="en-US" altLang="zh-CN" sz="1800" dirty="0" err="1"/>
              <a:t>ith</a:t>
            </a:r>
            <a:r>
              <a:rPr lang="en-US" altLang="zh-CN" sz="1800" dirty="0"/>
              <a:t> input group channels.</a:t>
            </a:r>
            <a:endParaRPr lang="en-US" altLang="zh-CN" sz="1800" dirty="0" smtClean="0"/>
          </a:p>
          <a:p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"/>
            <a:ext cx="8293100" cy="2810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" y="5096256"/>
            <a:ext cx="8906256" cy="1243584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 flipV="1">
            <a:off x="4550664" y="2132567"/>
            <a:ext cx="3645408" cy="32186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975360" y="2633472"/>
            <a:ext cx="2682240" cy="27177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6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020441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Conv4</a:t>
            </a:r>
            <a:r>
              <a:rPr lang="zh-CN" altLang="en-US" sz="2000" dirty="0"/>
              <a:t>：</a:t>
            </a:r>
            <a:r>
              <a:rPr lang="zh-CN" altLang="en-US" sz="2000" dirty="0" smtClean="0"/>
              <a:t>是</a:t>
            </a:r>
            <a:r>
              <a:rPr lang="zh-CN" altLang="en-US" sz="2000" dirty="0"/>
              <a:t>第三个</a:t>
            </a:r>
            <a:r>
              <a:rPr lang="en-US" altLang="zh-CN" sz="2000" dirty="0" err="1"/>
              <a:t>conv</a:t>
            </a:r>
            <a:r>
              <a:rPr lang="zh-CN" altLang="en-US" sz="2000" dirty="0"/>
              <a:t>层</a:t>
            </a:r>
            <a:r>
              <a:rPr lang="en-US" altLang="zh-CN" sz="2000" dirty="0"/>
              <a:t>(conv3)</a:t>
            </a:r>
            <a:r>
              <a:rPr lang="zh-CN" altLang="en-US" sz="2000" dirty="0"/>
              <a:t>进行一次</a:t>
            </a:r>
            <a:r>
              <a:rPr lang="en-US" altLang="zh-CN" sz="2000" dirty="0" err="1"/>
              <a:t>ReLU</a:t>
            </a:r>
            <a:r>
              <a:rPr lang="en-US" altLang="zh-CN" sz="2000" dirty="0"/>
              <a:t>(relu3)</a:t>
            </a:r>
            <a:r>
              <a:rPr lang="zh-CN" altLang="en-US" sz="2000" dirty="0"/>
              <a:t>后，然后直接</a:t>
            </a:r>
            <a:r>
              <a:rPr lang="en-US" altLang="zh-CN" sz="2000" dirty="0"/>
              <a:t>apply 384</a:t>
            </a:r>
            <a:r>
              <a:rPr lang="zh-CN" altLang="en-US" sz="2000" dirty="0"/>
              <a:t>个</a:t>
            </a:r>
            <a:r>
              <a:rPr lang="en-US" altLang="zh-CN" sz="2000" dirty="0" smtClean="0"/>
              <a:t>3*3</a:t>
            </a:r>
            <a:r>
              <a:rPr lang="zh-CN" altLang="en-US" sz="2000" dirty="0" smtClean="0"/>
              <a:t>*</a:t>
            </a:r>
            <a:r>
              <a:rPr lang="en-US" altLang="zh-CN" sz="2000" dirty="0" smtClean="0"/>
              <a:t>192</a:t>
            </a:r>
            <a:r>
              <a:rPr lang="zh-CN" altLang="en-US" sz="2000" dirty="0" smtClean="0"/>
              <a:t>的</a:t>
            </a:r>
            <a:r>
              <a:rPr lang="zh-CN" altLang="en-US" sz="2000" dirty="0"/>
              <a:t>卷积模板得到的。</a:t>
            </a:r>
            <a:br>
              <a:rPr lang="zh-CN" altLang="en-US" sz="2000" dirty="0"/>
            </a:br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000" dirty="0" smtClean="0"/>
              <a:t>本</a:t>
            </a:r>
            <a:r>
              <a:rPr lang="zh-CN" altLang="en-US" sz="2000" dirty="0"/>
              <a:t>层</a:t>
            </a:r>
            <a:r>
              <a:rPr lang="en-US" altLang="zh-CN" sz="2000" dirty="0"/>
              <a:t>map</a:t>
            </a:r>
            <a:r>
              <a:rPr lang="zh-CN" altLang="en-US" sz="2000" dirty="0"/>
              <a:t>数目为</a:t>
            </a:r>
            <a:r>
              <a:rPr lang="en-US" altLang="zh-CN" sz="2000" dirty="0"/>
              <a:t>384</a:t>
            </a:r>
            <a:r>
              <a:rPr lang="zh-CN" altLang="en-US" sz="2000" dirty="0"/>
              <a:t>个，</a:t>
            </a:r>
            <a:r>
              <a:rPr lang="en-US" altLang="zh-CN" sz="2000" dirty="0"/>
              <a:t>size</a:t>
            </a:r>
            <a:r>
              <a:rPr lang="zh-CN" altLang="en-US" sz="2000" dirty="0"/>
              <a:t>还是</a:t>
            </a:r>
            <a:r>
              <a:rPr lang="en-US" altLang="zh-CN" sz="2000" dirty="0"/>
              <a:t>13*13</a:t>
            </a:r>
            <a:r>
              <a:rPr lang="en-US" altLang="zh-CN" sz="2000" dirty="0" smtClean="0"/>
              <a:t>.</a:t>
            </a:r>
          </a:p>
          <a:p>
            <a:r>
              <a:rPr lang="en-US" altLang="zh-CN" sz="2000" dirty="0" smtClean="0"/>
              <a:t>Kernel</a:t>
            </a:r>
            <a:r>
              <a:rPr lang="zh-CN" altLang="en-US" sz="2000" dirty="0" smtClean="0"/>
              <a:t>：</a:t>
            </a:r>
            <a:r>
              <a:rPr lang="zh-CN" altLang="en-US" sz="2000" dirty="0" smtClean="0">
                <a:sym typeface="Wingdings" panose="05000000000000000000" pitchFamily="2" charset="2"/>
              </a:rPr>
              <a:t>（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*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*</a:t>
            </a:r>
            <a:r>
              <a:rPr lang="en-US" altLang="zh-CN" sz="2000" dirty="0" smtClean="0"/>
              <a:t>192</a:t>
            </a:r>
            <a:r>
              <a:rPr lang="zh-CN" altLang="en-US" sz="2000" dirty="0" smtClean="0"/>
              <a:t>）*</a:t>
            </a:r>
            <a:r>
              <a:rPr lang="en-US" altLang="zh-CN" sz="2000" dirty="0" smtClean="0"/>
              <a:t>384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"/>
            <a:ext cx="8293100" cy="2810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502" y="5029517"/>
            <a:ext cx="9249003" cy="1137857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 flipV="1">
            <a:off x="5657088" y="2121408"/>
            <a:ext cx="2487168" cy="31699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108733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Conv5</a:t>
            </a:r>
            <a:r>
              <a:rPr lang="zh-CN" altLang="en-US" sz="2000" dirty="0" smtClean="0"/>
              <a:t>：与</a:t>
            </a:r>
            <a:r>
              <a:rPr lang="zh-CN" altLang="en-US" sz="2000" dirty="0"/>
              <a:t>第四个生成类似，只是对上层进行了一个</a:t>
            </a:r>
            <a:r>
              <a:rPr lang="en-US" altLang="zh-CN" sz="2000" dirty="0" err="1"/>
              <a:t>ReLU</a:t>
            </a:r>
            <a:r>
              <a:rPr lang="en-US" altLang="zh-CN" sz="2000" dirty="0"/>
              <a:t>(relu4)</a:t>
            </a:r>
            <a:r>
              <a:rPr lang="zh-CN" altLang="en-US" sz="2000" dirty="0"/>
              <a:t>后生成的，不同之处在于此处</a:t>
            </a:r>
            <a:r>
              <a:rPr lang="en-US" altLang="zh-CN" sz="2000" dirty="0"/>
              <a:t>apply</a:t>
            </a:r>
            <a:r>
              <a:rPr lang="zh-CN" altLang="en-US" sz="2000" dirty="0"/>
              <a:t>的卷积模板为</a:t>
            </a:r>
            <a:r>
              <a:rPr lang="en-US" altLang="zh-CN" sz="2000" dirty="0"/>
              <a:t>256</a:t>
            </a:r>
            <a:r>
              <a:rPr lang="zh-CN" altLang="en-US" sz="2000" dirty="0"/>
              <a:t>个</a:t>
            </a:r>
            <a:r>
              <a:rPr lang="en-US" altLang="zh-CN" sz="2000" dirty="0" smtClean="0"/>
              <a:t>3*3</a:t>
            </a:r>
            <a:r>
              <a:rPr lang="zh-CN" altLang="en-US" sz="2000" dirty="0" smtClean="0"/>
              <a:t>*</a:t>
            </a:r>
            <a:r>
              <a:rPr lang="en-US" altLang="zh-CN" sz="2000" dirty="0" smtClean="0"/>
              <a:t>192</a:t>
            </a:r>
            <a:r>
              <a:rPr lang="zh-CN" altLang="en-US" sz="2000" dirty="0" smtClean="0"/>
              <a:t>的。</a:t>
            </a:r>
            <a:endParaRPr lang="en-US" altLang="zh-CN" sz="2000" dirty="0" smtClean="0"/>
          </a:p>
          <a:p>
            <a:r>
              <a:rPr lang="en-US" altLang="zh-CN" sz="2000" dirty="0" smtClean="0"/>
              <a:t>Kernel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(3</a:t>
            </a:r>
            <a:r>
              <a:rPr lang="zh-CN" altLang="en-US" sz="2000" dirty="0" smtClean="0"/>
              <a:t>*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*</a:t>
            </a:r>
            <a:r>
              <a:rPr lang="en-US" altLang="zh-CN" sz="2000" dirty="0" smtClean="0"/>
              <a:t>192)*256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"/>
            <a:ext cx="8293100" cy="2810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4423342"/>
            <a:ext cx="8887968" cy="2306642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 flipV="1">
            <a:off x="6520561" y="2206211"/>
            <a:ext cx="1670304" cy="2487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935097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 </a:t>
            </a:r>
            <a:r>
              <a:rPr lang="en-US" altLang="zh-CN" sz="2400" dirty="0" smtClean="0"/>
              <a:t>full-connected</a:t>
            </a:r>
            <a:r>
              <a:rPr lang="zh-CN" altLang="en-US" sz="2400" dirty="0"/>
              <a:t>层</a:t>
            </a:r>
            <a:r>
              <a:rPr lang="en-US" altLang="zh-CN" sz="2400" dirty="0"/>
              <a:t>(fc6)</a:t>
            </a:r>
            <a:r>
              <a:rPr lang="zh-CN" altLang="en-US" sz="2400" dirty="0"/>
              <a:t>是上一个</a:t>
            </a:r>
            <a:r>
              <a:rPr lang="en-US" altLang="zh-CN" sz="2400" dirty="0" err="1"/>
              <a:t>conv</a:t>
            </a:r>
            <a:r>
              <a:rPr lang="zh-CN" altLang="en-US" sz="2400" dirty="0"/>
              <a:t>层</a:t>
            </a:r>
            <a:r>
              <a:rPr lang="en-US" altLang="zh-CN" sz="2400" dirty="0"/>
              <a:t>(conv5)</a:t>
            </a:r>
            <a:r>
              <a:rPr lang="zh-CN" altLang="en-US" sz="2400" dirty="0"/>
              <a:t>进行</a:t>
            </a:r>
            <a:r>
              <a:rPr lang="en-US" altLang="zh-CN" sz="2400" dirty="0"/>
              <a:t>pooling(pool5)</a:t>
            </a:r>
            <a:r>
              <a:rPr lang="zh-CN" altLang="en-US" sz="2400" dirty="0"/>
              <a:t>后的全连接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en-US" altLang="zh-CN" sz="2400" dirty="0" smtClean="0"/>
              <a:t>Kernel: 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*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*</a:t>
            </a:r>
            <a:r>
              <a:rPr lang="en-US" altLang="zh-CN" sz="2400" dirty="0" smtClean="0"/>
              <a:t>256</a:t>
            </a:r>
            <a:r>
              <a:rPr lang="zh-CN" altLang="en-US" sz="2400" dirty="0" smtClean="0"/>
              <a:t>）*</a:t>
            </a:r>
            <a:r>
              <a:rPr lang="en-US" altLang="zh-CN" sz="2400" dirty="0" smtClean="0"/>
              <a:t>4096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"/>
            <a:ext cx="8293100" cy="2810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4290663"/>
            <a:ext cx="8543925" cy="237172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6096000" y="2365248"/>
            <a:ext cx="1280160" cy="33649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8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24" y="3020441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第二个</a:t>
            </a:r>
            <a:r>
              <a:rPr lang="en-US" altLang="zh-CN" sz="2400" dirty="0"/>
              <a:t>full-connected</a:t>
            </a:r>
            <a:r>
              <a:rPr lang="zh-CN" altLang="en-US" sz="2400" dirty="0"/>
              <a:t>层</a:t>
            </a:r>
            <a:r>
              <a:rPr lang="en-US" altLang="zh-CN" sz="2400" dirty="0"/>
              <a:t>(fc7)</a:t>
            </a:r>
            <a:r>
              <a:rPr lang="zh-CN" altLang="en-US" sz="2400" dirty="0"/>
              <a:t>是上一个</a:t>
            </a:r>
            <a:r>
              <a:rPr lang="en-US" altLang="zh-CN" sz="2400" dirty="0"/>
              <a:t>full-connected(fc6)</a:t>
            </a:r>
            <a:r>
              <a:rPr lang="zh-CN" altLang="en-US" sz="2400" dirty="0"/>
              <a:t>进行</a:t>
            </a:r>
            <a:r>
              <a:rPr lang="en-US" altLang="zh-CN" sz="2400" dirty="0" err="1"/>
              <a:t>ReLU</a:t>
            </a:r>
            <a:r>
              <a:rPr lang="en-US" altLang="zh-CN" sz="2400" dirty="0"/>
              <a:t>(relu6)</a:t>
            </a:r>
            <a:r>
              <a:rPr lang="zh-CN" altLang="en-US" sz="2400" dirty="0"/>
              <a:t>后，然后进行</a:t>
            </a:r>
            <a:r>
              <a:rPr lang="en-US" altLang="zh-CN" sz="2400" dirty="0"/>
              <a:t>dropout(drop6)</a:t>
            </a:r>
            <a:r>
              <a:rPr lang="zh-CN" altLang="en-US" sz="2400" dirty="0"/>
              <a:t>后再进行全连接的结果</a:t>
            </a:r>
            <a:br>
              <a:rPr lang="zh-CN" altLang="en-US" sz="2400" dirty="0"/>
            </a:b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"/>
            <a:ext cx="8293100" cy="2810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4114800"/>
            <a:ext cx="8534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24" y="2947289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最后一个</a:t>
            </a:r>
            <a:r>
              <a:rPr lang="en-US" altLang="zh-CN" sz="2400" dirty="0"/>
              <a:t>full-</a:t>
            </a:r>
            <a:r>
              <a:rPr lang="en-US" altLang="zh-CN" sz="2400" dirty="0" err="1"/>
              <a:t>connetcted</a:t>
            </a:r>
            <a:r>
              <a:rPr lang="zh-CN" altLang="en-US" sz="2400" dirty="0"/>
              <a:t>层</a:t>
            </a:r>
            <a:r>
              <a:rPr lang="en-US" altLang="zh-CN" sz="2400" dirty="0"/>
              <a:t>(fc8)</a:t>
            </a:r>
            <a:r>
              <a:rPr lang="zh-CN" altLang="en-US" sz="2400" dirty="0"/>
              <a:t>则是上一个</a:t>
            </a:r>
            <a:r>
              <a:rPr lang="en-US" altLang="zh-CN" sz="2400" dirty="0"/>
              <a:t>full-connected</a:t>
            </a:r>
            <a:r>
              <a:rPr lang="zh-CN" altLang="en-US" sz="2400" dirty="0"/>
              <a:t>层</a:t>
            </a:r>
            <a:r>
              <a:rPr lang="en-US" altLang="zh-CN" sz="2400" dirty="0"/>
              <a:t>(fc7)</a:t>
            </a:r>
            <a:r>
              <a:rPr lang="zh-CN" altLang="en-US" sz="2400" dirty="0"/>
              <a:t>再次进行</a:t>
            </a:r>
            <a:r>
              <a:rPr lang="en-US" altLang="zh-CN" sz="2400" dirty="0" err="1"/>
              <a:t>ReLU</a:t>
            </a:r>
            <a:r>
              <a:rPr lang="en-US" altLang="zh-CN" sz="2400" dirty="0"/>
              <a:t>(relu7)</a:t>
            </a:r>
            <a:r>
              <a:rPr lang="zh-CN" altLang="en-US" sz="2400" dirty="0"/>
              <a:t>以及</a:t>
            </a:r>
            <a:r>
              <a:rPr lang="en-US" altLang="zh-CN" sz="2400" dirty="0"/>
              <a:t>dropout(drop7)</a:t>
            </a:r>
            <a:r>
              <a:rPr lang="zh-CN" altLang="en-US" sz="2400" dirty="0"/>
              <a:t>后再进行全连接的结果</a:t>
            </a:r>
            <a:r>
              <a:rPr lang="zh-CN" altLang="en-US" sz="2400" dirty="0" smtClean="0"/>
              <a:t>。再经过</a:t>
            </a:r>
            <a:r>
              <a:rPr lang="en-US" altLang="zh-CN" sz="2400" dirty="0" err="1" smtClean="0"/>
              <a:t>softmax</a:t>
            </a:r>
            <a:r>
              <a:rPr lang="en-US" altLang="zh-CN" sz="2400" dirty="0" smtClean="0"/>
              <a:t> loss</a:t>
            </a:r>
            <a:r>
              <a:rPr lang="zh-CN" altLang="en-US" sz="2400" dirty="0" smtClean="0"/>
              <a:t>输出为</a:t>
            </a:r>
            <a:r>
              <a:rPr lang="en-US" altLang="zh-CN" sz="2400" dirty="0" smtClean="0"/>
              <a:t>label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"/>
            <a:ext cx="8293100" cy="2810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4034790"/>
            <a:ext cx="85439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967" y="0"/>
            <a:ext cx="7886700" cy="1325563"/>
          </a:xfrm>
        </p:spPr>
        <p:txBody>
          <a:bodyPr/>
          <a:lstStyle/>
          <a:p>
            <a:pPr algn="ctr"/>
            <a:r>
              <a:rPr lang="en-US" altLang="zh-CN" dirty="0"/>
              <a:t>Validation classification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673" y="999745"/>
            <a:ext cx="7678994" cy="58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err="1" smtClean="0"/>
              <a:t>GoogLeNet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22 layers’ deep networks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76" y="2458655"/>
            <a:ext cx="7755574" cy="38532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09472" y="5327904"/>
            <a:ext cx="6803136" cy="426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09472" y="3535680"/>
            <a:ext cx="6888480" cy="377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7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/>
              <a:t>Why </a:t>
            </a:r>
            <a:r>
              <a:rPr lang="en-US" altLang="zh-CN" sz="4000" b="1" dirty="0" err="1" smtClean="0"/>
              <a:t>Caffe</a:t>
            </a:r>
            <a:r>
              <a:rPr lang="zh-CN" altLang="en-US" sz="4000" b="1" dirty="0"/>
              <a:t>？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28650" y="190831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/>
              <a:t>上手快</a:t>
            </a:r>
            <a:r>
              <a:rPr lang="zh-CN" altLang="en-US" sz="2400" dirty="0"/>
              <a:t>：模型与相应优化都是以文本形式而非代码形式给出。</a:t>
            </a:r>
            <a:br>
              <a:rPr lang="zh-CN" altLang="en-US" sz="2400" dirty="0"/>
            </a:br>
            <a:r>
              <a:rPr lang="en-US" altLang="zh-CN" sz="2400" dirty="0" err="1"/>
              <a:t>Caffe</a:t>
            </a:r>
            <a:r>
              <a:rPr lang="zh-CN" altLang="en-US" sz="2400" dirty="0"/>
              <a:t>给出了模型的定义、最优化设置以及预训练的权重，方便立即上手。</a:t>
            </a:r>
          </a:p>
          <a:p>
            <a:r>
              <a:rPr lang="zh-CN" altLang="en-US" sz="2400" b="1" dirty="0"/>
              <a:t>速度快</a:t>
            </a:r>
            <a:r>
              <a:rPr lang="zh-CN" altLang="en-US" sz="2400" dirty="0"/>
              <a:t>：能够运行最棒的模型与海量的数据。</a:t>
            </a:r>
            <a:br>
              <a:rPr lang="zh-CN" altLang="en-US" sz="2400" dirty="0"/>
            </a:br>
            <a:r>
              <a:rPr lang="en-US" altLang="zh-CN" sz="2400" dirty="0" err="1"/>
              <a:t>Caffe</a:t>
            </a:r>
            <a:r>
              <a:rPr lang="zh-CN" altLang="en-US" sz="2400" dirty="0"/>
              <a:t>与</a:t>
            </a:r>
            <a:r>
              <a:rPr lang="en-US" altLang="zh-CN" sz="2400" dirty="0" err="1"/>
              <a:t>cuDNN</a:t>
            </a:r>
            <a:r>
              <a:rPr lang="zh-CN" altLang="en-US" sz="2400" dirty="0"/>
              <a:t>结合使用，测试</a:t>
            </a:r>
            <a:r>
              <a:rPr lang="en-US" altLang="zh-CN" sz="2400" dirty="0" err="1"/>
              <a:t>AlexNet</a:t>
            </a:r>
            <a:r>
              <a:rPr lang="zh-CN" altLang="en-US" sz="2400" dirty="0"/>
              <a:t>模型，在</a:t>
            </a:r>
            <a:r>
              <a:rPr lang="en-US" altLang="zh-CN" sz="2400" dirty="0"/>
              <a:t>K40</a:t>
            </a:r>
            <a:r>
              <a:rPr lang="zh-CN" altLang="en-US" sz="2400" dirty="0"/>
              <a:t>上处理每张图片只需要</a:t>
            </a:r>
            <a:r>
              <a:rPr lang="en-US" altLang="zh-CN" sz="2400" dirty="0"/>
              <a:t>1.17ms.</a:t>
            </a:r>
          </a:p>
          <a:p>
            <a:r>
              <a:rPr lang="zh-CN" altLang="en-US" sz="2400" b="1" dirty="0"/>
              <a:t>模块化</a:t>
            </a:r>
            <a:r>
              <a:rPr lang="zh-CN" altLang="en-US" sz="2400" dirty="0"/>
              <a:t>：方便扩展到新的任务和设置上。</a:t>
            </a:r>
            <a:br>
              <a:rPr lang="zh-CN" altLang="en-US" sz="2400" dirty="0"/>
            </a:br>
            <a:r>
              <a:rPr lang="zh-CN" altLang="en-US" sz="2400" dirty="0"/>
              <a:t>可以使用</a:t>
            </a:r>
            <a:r>
              <a:rPr lang="en-US" altLang="zh-CN" sz="2400" dirty="0" err="1"/>
              <a:t>Caffe</a:t>
            </a:r>
            <a:r>
              <a:rPr lang="zh-CN" altLang="en-US" sz="2400" dirty="0"/>
              <a:t>提供的各层类型来定义自己的模型。</a:t>
            </a:r>
          </a:p>
          <a:p>
            <a:r>
              <a:rPr lang="zh-CN" altLang="en-US" sz="2400" b="1" dirty="0"/>
              <a:t>开放性</a:t>
            </a:r>
            <a:r>
              <a:rPr lang="zh-CN" altLang="en-US" sz="2400" dirty="0"/>
              <a:t>：公开的代码和参考模型用于再现。</a:t>
            </a:r>
          </a:p>
          <a:p>
            <a:r>
              <a:rPr lang="zh-CN" altLang="en-US" sz="2400" b="1" dirty="0"/>
              <a:t>社区好</a:t>
            </a:r>
            <a:r>
              <a:rPr lang="zh-CN" altLang="en-US" sz="2400" dirty="0"/>
              <a:t>：可以通过</a:t>
            </a:r>
            <a:r>
              <a:rPr lang="en-US" altLang="zh-CN" sz="2400" dirty="0"/>
              <a:t>BSD-2</a:t>
            </a:r>
            <a:r>
              <a:rPr lang="zh-CN" altLang="en-US" sz="2400" dirty="0"/>
              <a:t>参与开发与讨论。</a:t>
            </a:r>
          </a:p>
        </p:txBody>
      </p:sp>
    </p:spTree>
    <p:extLst>
      <p:ext uri="{BB962C8B-B14F-4D97-AF65-F5344CB8AC3E}">
        <p14:creationId xmlns:p14="http://schemas.microsoft.com/office/powerpoint/2010/main" val="17884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 smtClean="0"/>
              <a:t>GoogLeNet</a:t>
            </a:r>
            <a:endParaRPr lang="zh-CN" altLang="en-US" sz="40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8735" y="468233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0070C0"/>
                </a:solidFill>
              </a:rPr>
              <a:t>Convolution/FC</a:t>
            </a:r>
            <a:r>
              <a:rPr lang="en-US" altLang="zh-CN" sz="2400" dirty="0" smtClean="0">
                <a:solidFill>
                  <a:schemeClr val="accent1"/>
                </a:solidFill>
              </a:rPr>
              <a:t>	</a:t>
            </a:r>
            <a:r>
              <a:rPr lang="en-US" altLang="zh-CN" sz="2400" b="1" dirty="0">
                <a:solidFill>
                  <a:srgbClr val="C00000"/>
                </a:solidFill>
              </a:rPr>
              <a:t>Max Pooling </a:t>
            </a:r>
            <a:r>
              <a:rPr lang="en-US" altLang="zh-CN" sz="2400" b="1" dirty="0" err="1" smtClean="0">
                <a:solidFill>
                  <a:srgbClr val="FFC000"/>
                </a:solidFill>
              </a:rPr>
              <a:t>Softmax</a:t>
            </a:r>
            <a:r>
              <a:rPr lang="en-US" altLang="zh-CN" sz="2400" b="1" dirty="0">
                <a:solidFill>
                  <a:srgbClr val="FFC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C000"/>
                </a:solidFill>
              </a:rPr>
              <a:t>     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Concatenation</a:t>
            </a:r>
            <a:endParaRPr lang="en-US" altLang="zh-CN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95" y="2172574"/>
            <a:ext cx="8658980" cy="20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err="1"/>
              <a:t>GoogLeNet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Compared to </a:t>
            </a:r>
            <a:r>
              <a:rPr lang="en-US" altLang="zh-CN" dirty="0" err="1" smtClean="0"/>
              <a:t>AlexNet</a:t>
            </a:r>
            <a:r>
              <a:rPr lang="en-US" altLang="zh-CN" dirty="0" smtClean="0"/>
              <a:t>:</a:t>
            </a:r>
          </a:p>
          <a:p>
            <a:r>
              <a:rPr lang="zh-CN" altLang="en-US" sz="2000" dirty="0" smtClean="0"/>
              <a:t>增加了网络深度</a:t>
            </a:r>
            <a:r>
              <a:rPr lang="zh-CN" altLang="en-US" sz="2000" b="1" dirty="0" smtClean="0"/>
              <a:t>去掉了全连接层</a:t>
            </a:r>
            <a:r>
              <a:rPr lang="zh-CN" altLang="en-US" sz="2000" dirty="0" smtClean="0"/>
              <a:t>（占参数约</a:t>
            </a:r>
            <a:r>
              <a:rPr lang="en-US" altLang="zh-CN" sz="2000" dirty="0" smtClean="0"/>
              <a:t>90%</a:t>
            </a:r>
            <a:r>
              <a:rPr lang="zh-CN" altLang="en-US" sz="2000" dirty="0" smtClean="0"/>
              <a:t>，同时带来</a:t>
            </a:r>
            <a:r>
              <a:rPr lang="en-US" altLang="zh-CN" sz="2000" dirty="0" err="1" smtClean="0"/>
              <a:t>Overfitting</a:t>
            </a:r>
            <a:r>
              <a:rPr lang="zh-CN" altLang="en-US" sz="2000" dirty="0" smtClean="0"/>
              <a:t>）</a:t>
            </a:r>
            <a:r>
              <a:rPr lang="en-US" altLang="zh-CN" sz="2000" dirty="0" err="1" smtClean="0"/>
              <a:t>AlexNet</a:t>
            </a:r>
            <a:r>
              <a:rPr lang="zh-CN" altLang="en-US" sz="2000" dirty="0" smtClean="0"/>
              <a:t>参数</a:t>
            </a:r>
            <a:r>
              <a:rPr lang="en-US" altLang="zh-CN" sz="2000" dirty="0" smtClean="0"/>
              <a:t>60M</a:t>
            </a:r>
            <a:r>
              <a:rPr lang="zh-CN" altLang="en-US" sz="2000" dirty="0" smtClean="0"/>
              <a:t>，</a:t>
            </a:r>
            <a:r>
              <a:rPr lang="en-US" altLang="zh-CN" sz="2000" dirty="0" err="1" smtClean="0"/>
              <a:t>GoogLeNet</a:t>
            </a:r>
            <a:r>
              <a:rPr lang="zh-CN" altLang="en-US" sz="2000" dirty="0" smtClean="0"/>
              <a:t>参数</a:t>
            </a:r>
            <a:r>
              <a:rPr lang="en-US" altLang="zh-CN" sz="2000" dirty="0" smtClean="0"/>
              <a:t>7M</a:t>
            </a:r>
          </a:p>
          <a:p>
            <a:r>
              <a:rPr lang="en-US" altLang="zh-CN" sz="2000" dirty="0" smtClean="0"/>
              <a:t>Network in Network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</a:t>
            </a:r>
            <a:r>
              <a:rPr lang="en-US" altLang="zh-CN" sz="2000" dirty="0" err="1" smtClean="0"/>
              <a:t>mlpconv</a:t>
            </a:r>
            <a:r>
              <a:rPr lang="en-US" altLang="zh-CN" sz="2000" dirty="0" smtClean="0"/>
              <a:t> layers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940" y="3224593"/>
            <a:ext cx="60198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Reference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ImageNet</a:t>
            </a:r>
            <a:r>
              <a:rPr lang="en-US" altLang="zh-CN" dirty="0"/>
              <a:t> Classification with </a:t>
            </a:r>
            <a:r>
              <a:rPr lang="en-US" altLang="zh-CN" dirty="0" smtClean="0"/>
              <a:t>Deep Convolutional </a:t>
            </a:r>
            <a:r>
              <a:rPr lang="en-US" altLang="zh-CN" dirty="0"/>
              <a:t>Neural </a:t>
            </a:r>
            <a:r>
              <a:rPr lang="en-US" altLang="zh-CN" dirty="0" smtClean="0"/>
              <a:t>Networks(Paper and PPT)---------------------</a:t>
            </a:r>
          </a:p>
          <a:p>
            <a:pPr marL="0" indent="0">
              <a:buNone/>
            </a:pPr>
            <a:r>
              <a:rPr lang="en-US" altLang="zh-CN" dirty="0" smtClean="0"/>
              <a:t>Alex </a:t>
            </a:r>
            <a:r>
              <a:rPr lang="en-US" altLang="zh-CN" dirty="0" err="1" smtClean="0"/>
              <a:t>Krizhevsky</a:t>
            </a:r>
            <a:r>
              <a:rPr lang="en-US" altLang="zh-CN" dirty="0" err="1"/>
              <a:t>,</a:t>
            </a:r>
            <a:r>
              <a:rPr lang="en-US" altLang="zh-CN" dirty="0" err="1" smtClean="0"/>
              <a:t>Ilya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Sutskever,Geoffrey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Hinton,University</a:t>
            </a:r>
            <a:r>
              <a:rPr lang="en-US" altLang="zh-CN" dirty="0" smtClean="0"/>
              <a:t> </a:t>
            </a:r>
            <a:r>
              <a:rPr lang="en-US" altLang="zh-CN" dirty="0"/>
              <a:t>of </a:t>
            </a:r>
            <a:r>
              <a:rPr lang="en-US" altLang="zh-CN" dirty="0" smtClean="0"/>
              <a:t>Toronto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Deeper Deep Networks---------Spencer </a:t>
            </a:r>
            <a:r>
              <a:rPr lang="en-US" altLang="zh-CN" dirty="0" err="1" smtClean="0"/>
              <a:t>Cappallo</a:t>
            </a:r>
            <a:r>
              <a:rPr lang="en-US" altLang="zh-CN" dirty="0" smtClean="0"/>
              <a:t> Going deeper with convolutions---------Google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34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 smtClean="0"/>
              <a:t>Caffe</a:t>
            </a:r>
            <a:r>
              <a:rPr lang="zh-CN" altLang="en-US" sz="4000" dirty="0" smtClean="0"/>
              <a:t>架构</a:t>
            </a:r>
            <a:endParaRPr lang="zh-CN" altLang="en-US" sz="40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183" y="1317141"/>
            <a:ext cx="7714167" cy="55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630" y="734187"/>
            <a:ext cx="1314450" cy="59531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b="1" dirty="0" err="1" smtClean="0"/>
              <a:t>AlexNet</a:t>
            </a:r>
            <a:r>
              <a:rPr lang="en-US" altLang="zh-CN" sz="4000" b="1" dirty="0" smtClean="0"/>
              <a:t> Overview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Trained with stochastic gradient descent on two NVIDIA GTX 580 3GB </a:t>
            </a:r>
            <a:r>
              <a:rPr lang="en-US" altLang="zh-CN" dirty="0" smtClean="0"/>
              <a:t>GPUs for </a:t>
            </a:r>
            <a:r>
              <a:rPr lang="en-US" altLang="zh-CN" dirty="0"/>
              <a:t>about a </a:t>
            </a:r>
            <a:r>
              <a:rPr lang="en-US" altLang="zh-CN" dirty="0" smtClean="0"/>
              <a:t>week</a:t>
            </a:r>
          </a:p>
          <a:p>
            <a:r>
              <a:rPr lang="en-US" altLang="zh-CN" dirty="0"/>
              <a:t>650,000 neurons </a:t>
            </a:r>
            <a:endParaRPr lang="en-US" altLang="zh-CN" dirty="0" smtClean="0"/>
          </a:p>
          <a:p>
            <a:r>
              <a:rPr lang="en-US" altLang="zh-CN" dirty="0"/>
              <a:t>60,000,000 </a:t>
            </a:r>
            <a:r>
              <a:rPr lang="en-US" altLang="zh-CN" dirty="0" smtClean="0"/>
              <a:t>parameters</a:t>
            </a:r>
          </a:p>
          <a:p>
            <a:r>
              <a:rPr lang="en-US" altLang="zh-CN" dirty="0"/>
              <a:t>630,000,000 connections </a:t>
            </a:r>
            <a:endParaRPr lang="en-US" altLang="zh-CN" dirty="0" smtClean="0"/>
          </a:p>
          <a:p>
            <a:r>
              <a:rPr lang="en-US" altLang="zh-CN" dirty="0"/>
              <a:t>Final feature layer: 4096-dimensional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0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/>
              <a:t>Implementation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/>
              <a:t>The only thing that needs to be stored on disk</a:t>
            </a:r>
          </a:p>
          <a:p>
            <a:pPr marL="0" indent="0">
              <a:buNone/>
            </a:pPr>
            <a:r>
              <a:rPr lang="en-US" altLang="zh-CN" dirty="0" smtClean="0"/>
              <a:t>    is </a:t>
            </a:r>
            <a:r>
              <a:rPr lang="en-US" altLang="zh-CN" dirty="0"/>
              <a:t>the </a:t>
            </a:r>
            <a:r>
              <a:rPr lang="en-US" altLang="zh-CN" b="1" dirty="0"/>
              <a:t>raw image data</a:t>
            </a:r>
          </a:p>
          <a:p>
            <a:r>
              <a:rPr lang="en-US" altLang="zh-CN" dirty="0" smtClean="0"/>
              <a:t> </a:t>
            </a:r>
            <a:r>
              <a:rPr lang="en-US" altLang="zh-CN" dirty="0"/>
              <a:t>We stored it in </a:t>
            </a:r>
            <a:r>
              <a:rPr lang="en-US" altLang="zh-CN" b="1" dirty="0"/>
              <a:t>JPEG</a:t>
            </a:r>
            <a:r>
              <a:rPr lang="en-US" altLang="zh-CN" dirty="0"/>
              <a:t> format. It can be loaded</a:t>
            </a:r>
          </a:p>
          <a:p>
            <a:pPr marL="0" indent="0">
              <a:buNone/>
            </a:pPr>
            <a:r>
              <a:rPr lang="en-US" altLang="zh-CN" dirty="0" smtClean="0"/>
              <a:t>    and </a:t>
            </a:r>
            <a:r>
              <a:rPr lang="en-US" altLang="zh-CN" dirty="0"/>
              <a:t>decoded entirely in parallel with training.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Therefore </a:t>
            </a:r>
            <a:r>
              <a:rPr lang="en-US" altLang="zh-CN" dirty="0"/>
              <a:t>only </a:t>
            </a:r>
            <a:r>
              <a:rPr lang="en-US" altLang="zh-CN" b="1" dirty="0"/>
              <a:t>27GB</a:t>
            </a:r>
            <a:r>
              <a:rPr lang="en-US" altLang="zh-CN" dirty="0"/>
              <a:t> of disk storage is needed</a:t>
            </a:r>
          </a:p>
          <a:p>
            <a:pPr marL="0" indent="0">
              <a:buNone/>
            </a:pPr>
            <a:r>
              <a:rPr lang="en-US" altLang="zh-CN" dirty="0" smtClean="0"/>
              <a:t>    to </a:t>
            </a:r>
            <a:r>
              <a:rPr lang="en-US" altLang="zh-CN" dirty="0"/>
              <a:t>train this system.</a:t>
            </a:r>
          </a:p>
          <a:p>
            <a:r>
              <a:rPr lang="en-US" altLang="zh-CN" dirty="0" smtClean="0"/>
              <a:t> </a:t>
            </a:r>
            <a:r>
              <a:rPr lang="en-US" altLang="zh-CN" dirty="0"/>
              <a:t>Uses about </a:t>
            </a:r>
            <a:r>
              <a:rPr lang="en-US" altLang="zh-CN" b="1" dirty="0"/>
              <a:t>2GB of RAM</a:t>
            </a:r>
            <a:r>
              <a:rPr lang="en-US" altLang="zh-CN" dirty="0"/>
              <a:t> on each GPU, and</a:t>
            </a:r>
          </a:p>
          <a:p>
            <a:pPr marL="0" indent="0">
              <a:buNone/>
            </a:pPr>
            <a:r>
              <a:rPr lang="en-US" altLang="zh-CN" dirty="0" smtClean="0"/>
              <a:t>   around </a:t>
            </a:r>
            <a:r>
              <a:rPr lang="en-US" altLang="zh-CN" b="1" dirty="0"/>
              <a:t>5GB of system memory</a:t>
            </a:r>
            <a:r>
              <a:rPr lang="en-US" altLang="zh-CN" dirty="0"/>
              <a:t> </a:t>
            </a:r>
            <a:r>
              <a:rPr lang="en-US" altLang="zh-CN" dirty="0" smtClean="0"/>
              <a:t>during training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67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ILSVRC2012</a:t>
            </a:r>
            <a:r>
              <a:rPr lang="en-US" altLang="zh-CN" dirty="0"/>
              <a:t>(</a:t>
            </a:r>
            <a:r>
              <a:rPr lang="en-US" altLang="zh-CN" dirty="0" smtClean="0"/>
              <a:t>Task1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085" y="1341120"/>
            <a:ext cx="8777915" cy="49436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6085" y="1881809"/>
            <a:ext cx="8406854" cy="1590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6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ILSVRC2012(Task2)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38" y="1450848"/>
            <a:ext cx="8602923" cy="476269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8572" y="1981280"/>
            <a:ext cx="8406854" cy="1590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/>
              <a:t>Architecture Improving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/>
              <a:t>，采用</a:t>
            </a:r>
            <a:r>
              <a:rPr lang="en-US" altLang="zh-CN" dirty="0" err="1"/>
              <a:t>ReLU</a:t>
            </a:r>
            <a:r>
              <a:rPr lang="zh-CN" altLang="en-US" dirty="0"/>
              <a:t>来代替传统的</a:t>
            </a:r>
            <a:r>
              <a:rPr lang="en-US" altLang="zh-CN" dirty="0" err="1" smtClean="0"/>
              <a:t>tanh</a:t>
            </a:r>
            <a:r>
              <a:rPr lang="en-US" altLang="zh-CN" dirty="0" smtClean="0"/>
              <a:t>(or sigmoid)</a:t>
            </a:r>
            <a:r>
              <a:rPr lang="zh-CN" altLang="en-US" dirty="0" smtClean="0"/>
              <a:t>引入</a:t>
            </a:r>
            <a:r>
              <a:rPr lang="zh-CN" altLang="en-US" dirty="0"/>
              <a:t>非线性，；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，采用</a:t>
            </a:r>
            <a:r>
              <a:rPr lang="en-US" altLang="zh-CN" dirty="0"/>
              <a:t>2</a:t>
            </a:r>
            <a:r>
              <a:rPr lang="zh-CN" altLang="en-US" dirty="0"/>
              <a:t>块显卡来进行并行计算，减少了更多显卡需要</a:t>
            </a:r>
            <a:r>
              <a:rPr lang="en-US" altLang="zh-CN" dirty="0"/>
              <a:t>host</a:t>
            </a:r>
            <a:r>
              <a:rPr lang="zh-CN" altLang="en-US" dirty="0"/>
              <a:t>传递数据的时间消耗，在结构上，部分分布在不同显卡上面的前后层节点之间无连接，从而提高了训练速度</a:t>
            </a:r>
            <a:r>
              <a:rPr lang="zh-CN" altLang="en-US" dirty="0" smtClean="0"/>
              <a:t>；</a:t>
            </a:r>
            <a:endParaRPr lang="zh-CN" altLang="en-US" dirty="0"/>
          </a:p>
          <a:p>
            <a:r>
              <a:rPr lang="en-US" altLang="zh-CN" dirty="0"/>
              <a:t>3</a:t>
            </a:r>
            <a:r>
              <a:rPr lang="zh-CN" altLang="en-US" dirty="0"/>
              <a:t>，同层相邻节点的响应进行局部</a:t>
            </a:r>
            <a:r>
              <a:rPr lang="zh-CN" altLang="en-US" dirty="0" smtClean="0"/>
              <a:t>归一化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lrn</a:t>
            </a:r>
            <a:r>
              <a:rPr lang="en-US" altLang="zh-CN" dirty="0"/>
              <a:t> </a:t>
            </a:r>
            <a:r>
              <a:rPr lang="en-US" altLang="zh-CN" dirty="0" smtClean="0"/>
              <a:t>layer)</a:t>
            </a:r>
            <a:r>
              <a:rPr lang="zh-CN" altLang="en-US" dirty="0" smtClean="0"/>
              <a:t>提高</a:t>
            </a:r>
            <a:r>
              <a:rPr lang="zh-CN" altLang="en-US" dirty="0"/>
              <a:t>了识别率（</a:t>
            </a:r>
            <a:r>
              <a:rPr lang="en-US" altLang="zh-CN" dirty="0"/>
              <a:t>top5</a:t>
            </a:r>
            <a:r>
              <a:rPr lang="zh-CN" altLang="en-US" dirty="0"/>
              <a:t>错误率降低</a:t>
            </a:r>
            <a:r>
              <a:rPr lang="en-US" altLang="zh-CN" dirty="0"/>
              <a:t>1.2%</a:t>
            </a:r>
            <a:r>
              <a:rPr lang="zh-CN" altLang="en-US" dirty="0"/>
              <a:t>）；</a:t>
            </a:r>
          </a:p>
          <a:p>
            <a:r>
              <a:rPr lang="en-US" altLang="zh-CN" dirty="0"/>
              <a:t>4</a:t>
            </a:r>
            <a:r>
              <a:rPr lang="zh-CN" altLang="en-US" dirty="0" smtClean="0"/>
              <a:t>，</a:t>
            </a:r>
            <a:r>
              <a:rPr lang="en-US" altLang="zh-CN" dirty="0" smtClean="0"/>
              <a:t>overlapping pooling</a:t>
            </a:r>
            <a:r>
              <a:rPr lang="zh-CN" altLang="en-US" dirty="0"/>
              <a:t>（</a:t>
            </a:r>
            <a:r>
              <a:rPr lang="en-US" altLang="zh-CN" dirty="0"/>
              <a:t>top5</a:t>
            </a:r>
            <a:r>
              <a:rPr lang="zh-CN" altLang="en-US" dirty="0"/>
              <a:t>错误率降低</a:t>
            </a:r>
            <a:r>
              <a:rPr lang="en-US" altLang="zh-CN" dirty="0"/>
              <a:t>0.3%</a:t>
            </a:r>
            <a:r>
              <a:rPr lang="zh-CN" altLang="en-US" dirty="0"/>
              <a:t>）；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1135</Words>
  <Application>Microsoft Office PowerPoint</Application>
  <PresentationFormat>全屏显示(4:3)</PresentationFormat>
  <Paragraphs>132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宋体</vt:lpstr>
      <vt:lpstr>Arial</vt:lpstr>
      <vt:lpstr>Calibri</vt:lpstr>
      <vt:lpstr>Calibri Light</vt:lpstr>
      <vt:lpstr>Wingdings</vt:lpstr>
      <vt:lpstr>Office 主题</vt:lpstr>
      <vt:lpstr>AlexNet Introduction</vt:lpstr>
      <vt:lpstr>Caffe--- Convolution Architecture For Feature Embedding(Extraction)</vt:lpstr>
      <vt:lpstr>Why Caffe？</vt:lpstr>
      <vt:lpstr>Caffe架构</vt:lpstr>
      <vt:lpstr>AlexNet Overview</vt:lpstr>
      <vt:lpstr>Implementation </vt:lpstr>
      <vt:lpstr>ILSVRC2012(Task1)</vt:lpstr>
      <vt:lpstr>ILSVRC2012(Task2)</vt:lpstr>
      <vt:lpstr>Architecture Improving</vt:lpstr>
      <vt:lpstr>AlexNet</vt:lpstr>
      <vt:lpstr>ReLU(Rectified Linear Units) Nonlinearity</vt:lpstr>
      <vt:lpstr>Training on Multiple GPUs</vt:lpstr>
      <vt:lpstr>Local Response Normalization</vt:lpstr>
      <vt:lpstr>Overlapping pooling</vt:lpstr>
      <vt:lpstr>PowerPoint 演示文稿</vt:lpstr>
      <vt:lpstr>Dropout</vt:lpstr>
      <vt:lpstr>AlexNet Architecture</vt:lpstr>
      <vt:lpstr>AlexNet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Validation classification</vt:lpstr>
      <vt:lpstr>GoogLeNet</vt:lpstr>
      <vt:lpstr>GoogLeNet</vt:lpstr>
      <vt:lpstr>GoogLeNet</vt:lpstr>
      <vt:lpstr>Reference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AlexNet介绍</dc:title>
  <dc:creator>tzz</dc:creator>
  <cp:lastModifiedBy>tzz</cp:lastModifiedBy>
  <cp:revision>47</cp:revision>
  <dcterms:created xsi:type="dcterms:W3CDTF">2015-05-18T11:14:39Z</dcterms:created>
  <dcterms:modified xsi:type="dcterms:W3CDTF">2015-05-19T10:44:12Z</dcterms:modified>
</cp:coreProperties>
</file>