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039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01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39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66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48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40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15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46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22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682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0461-BBA2-4522-A541-65090165479C}" type="datetimeFigureOut">
              <a:rPr lang="zh-CN" altLang="en-US" smtClean="0"/>
              <a:t>2015/6/2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F912-4C86-4F69-8171-C69052B79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05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Hardware implement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40577"/>
            <a:ext cx="6858000" cy="1655762"/>
          </a:xfrm>
        </p:spPr>
        <p:txBody>
          <a:bodyPr/>
          <a:lstStyle/>
          <a:p>
            <a:r>
              <a:rPr lang="zh-CN" altLang="en-US" dirty="0" smtClean="0"/>
              <a:t>涂正中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5787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615" y="0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2D </a:t>
            </a:r>
            <a:r>
              <a:rPr lang="en-US" altLang="zh-CN" dirty="0" err="1" smtClean="0"/>
              <a:t>Conv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106" y="1017241"/>
            <a:ext cx="6649464" cy="563139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467061" y="1017241"/>
            <a:ext cx="2676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Parallel</a:t>
            </a:r>
          </a:p>
          <a:p>
            <a:r>
              <a:rPr lang="en-US" altLang="zh-CN" dirty="0" smtClean="0"/>
              <a:t>pipelined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467061" y="2690191"/>
            <a:ext cx="2146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逐行扫描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672964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9624" y="312117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APP to face detection</a:t>
            </a:r>
            <a:br>
              <a:rPr lang="en-US" altLang="zh-CN" sz="4000" dirty="0" smtClean="0"/>
            </a:br>
            <a:r>
              <a:rPr lang="en-US" altLang="zh-CN" sz="4000" dirty="0" smtClean="0"/>
              <a:t>(Training Architecture)</a:t>
            </a:r>
            <a:endParaRPr lang="zh-CN" altLang="en-US" sz="4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63" y="1964012"/>
            <a:ext cx="7181016" cy="407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7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Network 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Built and trained on a computer using the Lush </a:t>
            </a:r>
            <a:r>
              <a:rPr lang="en-US" altLang="zh-CN" dirty="0" err="1" smtClean="0"/>
              <a:t>language,and</a:t>
            </a:r>
            <a:r>
              <a:rPr lang="en-US" altLang="zh-CN" dirty="0" smtClean="0"/>
              <a:t> compiled to the CNP using the automatic </a:t>
            </a:r>
            <a:r>
              <a:rPr lang="en-US" altLang="zh-CN" dirty="0" err="1" smtClean="0"/>
              <a:t>ConvNet</a:t>
            </a:r>
            <a:r>
              <a:rPr lang="en-US" altLang="zh-CN" dirty="0" smtClean="0"/>
              <a:t> compiler.</a:t>
            </a:r>
          </a:p>
          <a:p>
            <a:r>
              <a:rPr lang="en-US" altLang="zh-CN" dirty="0" smtClean="0"/>
              <a:t>Trained on 30000 images, 15000 for testing.</a:t>
            </a:r>
          </a:p>
          <a:p>
            <a:r>
              <a:rPr lang="en-US" altLang="zh-CN" dirty="0" smtClean="0"/>
              <a:t>Roughly 3% equal error rate after 5 epochs’ training.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2123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4 billion connections per second on average</a:t>
            </a:r>
          </a:p>
          <a:p>
            <a:r>
              <a:rPr lang="en-US" altLang="zh-CN" dirty="0" smtClean="0"/>
              <a:t>Time spent on pre/post processing and data </a:t>
            </a:r>
            <a:r>
              <a:rPr lang="en-US" altLang="zh-CN" dirty="0" err="1" smtClean="0"/>
              <a:t>fetcing</a:t>
            </a:r>
            <a:endParaRPr lang="en-US" altLang="zh-CN" dirty="0" smtClean="0"/>
          </a:p>
          <a:p>
            <a:r>
              <a:rPr lang="en-US" altLang="zh-CN" dirty="0" smtClean="0"/>
              <a:t>Process 512 X 384 greyscale image(</a:t>
            </a:r>
            <a:r>
              <a:rPr lang="en-US" altLang="zh-CN" dirty="0" err="1" smtClean="0"/>
              <a:t>LeNet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---------10 frames per second</a:t>
            </a:r>
          </a:p>
        </p:txBody>
      </p:sp>
    </p:spTree>
    <p:extLst>
      <p:ext uri="{BB962C8B-B14F-4D97-AF65-F5344CB8AC3E}">
        <p14:creationId xmlns:p14="http://schemas.microsoft.com/office/powerpoint/2010/main" val="2377829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2010/Hardware Accelerated Convolutional Neural </a:t>
            </a:r>
            <a:r>
              <a:rPr lang="en-US" altLang="zh-CN" dirty="0" smtClean="0"/>
              <a:t>Networks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430" y="1523328"/>
            <a:ext cx="8685140" cy="332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57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2010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36060"/>
            <a:ext cx="4271259" cy="31527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259" y="1936060"/>
            <a:ext cx="4446645" cy="391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09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2013_ </a:t>
            </a:r>
            <a:r>
              <a:rPr lang="en-US" altLang="zh-CN" dirty="0" smtClean="0"/>
              <a:t>The </a:t>
            </a:r>
            <a:r>
              <a:rPr lang="en-US" altLang="zh-CN" dirty="0"/>
              <a:t>Multi 2D Systolic Design 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0229" y="1388304"/>
            <a:ext cx="6200989" cy="527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73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85612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Architecture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121" y="1293124"/>
            <a:ext cx="6579957" cy="534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13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11965"/>
            <a:ext cx="7886700" cy="4864998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ISCAS2010_Convolutional_Networks_and_Applications_in_Vision</a:t>
            </a:r>
          </a:p>
          <a:p>
            <a:r>
              <a:rPr lang="en-US" altLang="zh-CN" sz="2000" dirty="0" smtClean="0"/>
              <a:t>IEEE1992_Application </a:t>
            </a:r>
            <a:r>
              <a:rPr lang="en-US" altLang="zh-CN" sz="2000" dirty="0"/>
              <a:t>of the ANNA Neural </a:t>
            </a:r>
            <a:r>
              <a:rPr lang="en-US" altLang="zh-CN" sz="2000" dirty="0" smtClean="0"/>
              <a:t>Network</a:t>
            </a:r>
          </a:p>
          <a:p>
            <a:r>
              <a:rPr lang="en-US" altLang="zh-CN" sz="2000" dirty="0"/>
              <a:t>IEEE2009_CAVIAR_Canon </a:t>
            </a:r>
            <a:r>
              <a:rPr lang="en-US" altLang="zh-CN" sz="2000" dirty="0" err="1" smtClean="0"/>
              <a:t>corparationCAVIAR</a:t>
            </a:r>
            <a:endParaRPr lang="en-US" altLang="zh-CN" sz="2000" dirty="0" smtClean="0"/>
          </a:p>
          <a:p>
            <a:r>
              <a:rPr lang="en-US" altLang="zh-CN" sz="2000" dirty="0" smtClean="0"/>
              <a:t>2009_CNP_AN_FPGA_BASED_PROCESSOR_FOR_CONVOLUTIONAL_NETWORKS</a:t>
            </a:r>
          </a:p>
          <a:p>
            <a:r>
              <a:rPr lang="en-US" altLang="zh-CN" sz="2000" dirty="0"/>
              <a:t>ISCAS2010_Hardware_Accelerated_Convolutional_Neural</a:t>
            </a:r>
            <a:endParaRPr lang="en-US" altLang="zh-CN" sz="2000" dirty="0" smtClean="0"/>
          </a:p>
          <a:p>
            <a:r>
              <a:rPr lang="en-US" altLang="zh-CN" sz="2000" dirty="0"/>
              <a:t>ICECS2013The_Multi_2D_Systolic_Design_and_Implementation_of_Convolutional_Neural_Networks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4678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2010:</a:t>
            </a:r>
            <a:r>
              <a:rPr lang="en-US" altLang="zh-CN" sz="4000" dirty="0"/>
              <a:t>Convolutional Networks and Applications in </a:t>
            </a:r>
            <a:r>
              <a:rPr lang="en-US" altLang="zh-CN" sz="4000" dirty="0" smtClean="0"/>
              <a:t>Vision</a:t>
            </a:r>
            <a:r>
              <a:rPr lang="zh-CN" altLang="en-US" sz="4000" dirty="0" smtClean="0"/>
              <a:t>（</a:t>
            </a:r>
            <a:r>
              <a:rPr lang="en-US" altLang="zh-CN" sz="4000" dirty="0" smtClean="0"/>
              <a:t>Overview</a:t>
            </a:r>
            <a:r>
              <a:rPr lang="zh-CN" altLang="en-US" sz="4000" dirty="0" smtClean="0"/>
              <a:t>）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Chip:</a:t>
            </a:r>
          </a:p>
          <a:p>
            <a:r>
              <a:rPr lang="en-US" altLang="zh-CN" dirty="0" smtClean="0"/>
              <a:t>first :1991-1992, Bell Labs’ ANNA chip.</a:t>
            </a:r>
          </a:p>
          <a:p>
            <a:r>
              <a:rPr lang="en-US" altLang="zh-CN" dirty="0" err="1" smtClean="0"/>
              <a:t>ConvNet</a:t>
            </a:r>
            <a:r>
              <a:rPr lang="en-US" altLang="zh-CN" dirty="0" smtClean="0"/>
              <a:t> chip from Canon team</a:t>
            </a:r>
          </a:p>
          <a:p>
            <a:r>
              <a:rPr lang="en-US" altLang="zh-CN" dirty="0" smtClean="0"/>
              <a:t>2009:CAVIAR ;</a:t>
            </a:r>
            <a:r>
              <a:rPr lang="en-US" altLang="zh-CN" dirty="0"/>
              <a:t> Addressed-Event Representation (AER) </a:t>
            </a:r>
            <a:r>
              <a:rPr lang="en-US" altLang="zh-CN" dirty="0" err="1" smtClean="0"/>
              <a:t>convolvers</a:t>
            </a:r>
            <a:endParaRPr lang="en-US" altLang="zh-CN" dirty="0" smtClean="0"/>
          </a:p>
          <a:p>
            <a:r>
              <a:rPr lang="en-US" altLang="zh-CN" dirty="0" smtClean="0"/>
              <a:t>FPGA:</a:t>
            </a:r>
          </a:p>
          <a:p>
            <a:r>
              <a:rPr lang="en-US" altLang="zh-CN" dirty="0" err="1" smtClean="0"/>
              <a:t>Vip:An</a:t>
            </a:r>
            <a:r>
              <a:rPr lang="en-US" altLang="zh-CN" dirty="0" smtClean="0"/>
              <a:t> </a:t>
            </a:r>
            <a:r>
              <a:rPr lang="en-US" altLang="zh-CN" dirty="0" err="1"/>
              <a:t>fpga</a:t>
            </a:r>
            <a:r>
              <a:rPr lang="en-US" altLang="zh-CN" dirty="0"/>
              <a:t>-based processor for image processing and neural </a:t>
            </a:r>
            <a:r>
              <a:rPr lang="en-US" altLang="zh-CN" dirty="0" smtClean="0"/>
              <a:t>networks(1996)</a:t>
            </a:r>
          </a:p>
          <a:p>
            <a:r>
              <a:rPr lang="en-US" altLang="zh-CN" dirty="0" smtClean="0"/>
              <a:t>CNP</a:t>
            </a:r>
            <a:r>
              <a:rPr lang="en-US" altLang="zh-CN" dirty="0" smtClean="0">
                <a:sym typeface="Wingdings" panose="05000000000000000000" pitchFamily="2" charset="2"/>
              </a:rPr>
              <a:t>:(2009)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981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ANNA chip(analog </a:t>
            </a:r>
            <a:r>
              <a:rPr lang="en-US" altLang="zh-CN" sz="4000" dirty="0"/>
              <a:t>neural network arithmetic </a:t>
            </a:r>
            <a:r>
              <a:rPr lang="en-US" altLang="zh-CN" sz="4000" dirty="0" smtClean="0"/>
              <a:t>and </a:t>
            </a:r>
            <a:r>
              <a:rPr lang="en-US" altLang="zh-CN" sz="4000" dirty="0"/>
              <a:t>logic </a:t>
            </a:r>
            <a:r>
              <a:rPr lang="en-US" altLang="zh-CN" sz="4000" dirty="0" smtClean="0"/>
              <a:t>unit)(1992)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a 0.9 um CMOS technology</a:t>
            </a:r>
          </a:p>
          <a:p>
            <a:r>
              <a:rPr lang="en-US" altLang="zh-CN" dirty="0"/>
              <a:t>contains 180000 transistors on a 4.5 </a:t>
            </a:r>
            <a:r>
              <a:rPr lang="en-US" altLang="zh-CN" dirty="0" smtClean="0"/>
              <a:t>x 7 </a:t>
            </a:r>
            <a:r>
              <a:rPr lang="en-US" altLang="zh-CN" dirty="0"/>
              <a:t>mm2 </a:t>
            </a:r>
            <a:r>
              <a:rPr lang="en-US" altLang="zh-CN" dirty="0" smtClean="0"/>
              <a:t>die</a:t>
            </a:r>
          </a:p>
          <a:p>
            <a:r>
              <a:rPr lang="en-US" altLang="zh-CN" dirty="0" smtClean="0"/>
              <a:t>Although the </a:t>
            </a:r>
            <a:r>
              <a:rPr lang="en-US" altLang="zh-CN" dirty="0"/>
              <a:t>chip uses analog computing internally, all input/output </a:t>
            </a:r>
            <a:r>
              <a:rPr lang="en-US" altLang="zh-CN" dirty="0" smtClean="0"/>
              <a:t>is digital</a:t>
            </a:r>
            <a:r>
              <a:rPr lang="en-US" altLang="zh-CN" dirty="0"/>
              <a:t>. </a:t>
            </a:r>
            <a:r>
              <a:rPr lang="en-US" altLang="zh-CN" dirty="0" smtClean="0"/>
              <a:t>(mixed analog/digital)</a:t>
            </a:r>
          </a:p>
          <a:p>
            <a:r>
              <a:rPr lang="en-US" altLang="zh-CN" dirty="0"/>
              <a:t>combines the advantages of high synaptic </a:t>
            </a:r>
            <a:r>
              <a:rPr lang="en-US" altLang="zh-CN" dirty="0" smtClean="0"/>
              <a:t>density, high </a:t>
            </a:r>
            <a:r>
              <a:rPr lang="en-US" altLang="zh-CN" dirty="0"/>
              <a:t>speed, low power of analog, and easy interfacing to </a:t>
            </a:r>
            <a:r>
              <a:rPr lang="en-US" altLang="zh-CN" dirty="0" smtClean="0"/>
              <a:t>a digital </a:t>
            </a:r>
            <a:r>
              <a:rPr lang="en-US" altLang="zh-CN" dirty="0"/>
              <a:t>system such as a digital signal processor (DSP).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067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ANNA </a:t>
            </a:r>
            <a:r>
              <a:rPr lang="en-US" altLang="zh-CN" dirty="0" smtClean="0"/>
              <a:t>chip </a:t>
            </a:r>
            <a:r>
              <a:rPr lang="en-US" altLang="zh-CN" dirty="0" err="1" smtClean="0"/>
              <a:t>Architechture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193" y="1346132"/>
            <a:ext cx="6614076" cy="531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9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ANNA chip application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Handwritten digits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implement</a:t>
            </a:r>
          </a:p>
          <a:p>
            <a:r>
              <a:rPr lang="en-US" altLang="zh-CN" dirty="0" smtClean="0"/>
              <a:t>Error rate :about 5%</a:t>
            </a:r>
          </a:p>
          <a:p>
            <a:r>
              <a:rPr lang="en-US" altLang="zh-CN" dirty="0"/>
              <a:t>maximum </a:t>
            </a:r>
            <a:r>
              <a:rPr lang="en-US" altLang="zh-CN" dirty="0" smtClean="0"/>
              <a:t>of 10</a:t>
            </a:r>
            <a:r>
              <a:rPr lang="en-US" altLang="zh-CN" baseline="30000" dirty="0" smtClean="0"/>
              <a:t>9</a:t>
            </a:r>
            <a:r>
              <a:rPr lang="en-US" altLang="zh-CN" dirty="0" smtClean="0"/>
              <a:t> </a:t>
            </a:r>
            <a:r>
              <a:rPr lang="en-US" altLang="zh-CN" dirty="0"/>
              <a:t>connections per second (10 GC/s</a:t>
            </a:r>
            <a:r>
              <a:rPr lang="en-US" altLang="zh-CN" dirty="0" smtClean="0"/>
              <a:t>),</a:t>
            </a:r>
            <a:r>
              <a:rPr lang="en-US" altLang="zh-CN" dirty="0"/>
              <a:t> </a:t>
            </a:r>
            <a:r>
              <a:rPr lang="en-US" altLang="zh-CN" dirty="0" smtClean="0"/>
              <a:t>actually much lower</a:t>
            </a:r>
          </a:p>
        </p:txBody>
      </p:sp>
    </p:spTree>
    <p:extLst>
      <p:ext uri="{BB962C8B-B14F-4D97-AF65-F5344CB8AC3E}">
        <p14:creationId xmlns:p14="http://schemas.microsoft.com/office/powerpoint/2010/main" val="334955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2146" y="70968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CAVIAR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(</a:t>
            </a:r>
            <a:r>
              <a:rPr lang="en-US" altLang="zh-CN" dirty="0" smtClean="0"/>
              <a:t>Convolution </a:t>
            </a:r>
            <a:r>
              <a:rPr lang="en-US" altLang="zh-CN" dirty="0"/>
              <a:t>AER Vision Architecture </a:t>
            </a:r>
            <a:r>
              <a:rPr lang="en-US" altLang="zh-CN" dirty="0" smtClean="0"/>
              <a:t>for</a:t>
            </a:r>
            <a:r>
              <a:rPr lang="en-US" altLang="zh-CN" dirty="0"/>
              <a:t> </a:t>
            </a:r>
            <a:r>
              <a:rPr lang="en-US" altLang="zh-CN" dirty="0" smtClean="0"/>
              <a:t>Real-Time)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9380" y="2408721"/>
            <a:ext cx="7886700" cy="4351338"/>
          </a:xfrm>
        </p:spPr>
        <p:txBody>
          <a:bodyPr/>
          <a:lstStyle/>
          <a:p>
            <a:r>
              <a:rPr lang="en-US" altLang="zh-CN" dirty="0" smtClean="0"/>
              <a:t>(Addressed-Event </a:t>
            </a:r>
            <a:r>
              <a:rPr lang="en-US" altLang="zh-CN" dirty="0" err="1" smtClean="0"/>
              <a:t>Representation,AER</a:t>
            </a:r>
            <a:r>
              <a:rPr lang="en-US" altLang="zh-CN" dirty="0" smtClean="0"/>
              <a:t>)</a:t>
            </a:r>
            <a:r>
              <a:rPr lang="zh-CN" altLang="en-US" dirty="0" smtClean="0"/>
              <a:t>卷积器不需要乘法器计算卷积</a:t>
            </a:r>
            <a:endParaRPr lang="en-US" altLang="zh-CN" dirty="0" smtClean="0"/>
          </a:p>
          <a:p>
            <a:r>
              <a:rPr lang="en-US" altLang="zh-CN" dirty="0" smtClean="0"/>
              <a:t>4 mixed-signal AER </a:t>
            </a:r>
            <a:r>
              <a:rPr lang="en-US" altLang="zh-CN" dirty="0" smtClean="0"/>
              <a:t>chips</a:t>
            </a:r>
          </a:p>
          <a:p>
            <a:r>
              <a:rPr lang="zh-CN" altLang="en-US" dirty="0" smtClean="0"/>
              <a:t>论文太长太难（主要用</a:t>
            </a:r>
            <a:r>
              <a:rPr lang="en-US" altLang="zh-CN" dirty="0" smtClean="0"/>
              <a:t>AER</a:t>
            </a:r>
            <a:r>
              <a:rPr lang="zh-CN" altLang="en-US" dirty="0" smtClean="0"/>
              <a:t>，也不好找资料）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24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128" y="0"/>
            <a:ext cx="7886700" cy="1325563"/>
          </a:xfrm>
        </p:spPr>
        <p:txBody>
          <a:bodyPr/>
          <a:lstStyle/>
          <a:p>
            <a:r>
              <a:rPr lang="en-US" altLang="zh-CN" dirty="0"/>
              <a:t>CAVIAR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9941" y="771697"/>
            <a:ext cx="5748337" cy="531912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91" y="1053534"/>
            <a:ext cx="3618249" cy="286861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16" y="4307994"/>
            <a:ext cx="41910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0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CNP(</a:t>
            </a:r>
            <a:r>
              <a:rPr lang="en-US" altLang="zh-CN" dirty="0" err="1" smtClean="0"/>
              <a:t>ConvNet</a:t>
            </a:r>
            <a:r>
              <a:rPr lang="en-US" altLang="zh-CN" dirty="0" smtClean="0"/>
              <a:t> Processor)(2009)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single FPGA with an external memory module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029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9624" y="89244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CNP </a:t>
            </a:r>
            <a:r>
              <a:rPr lang="en-US" altLang="zh-CN" dirty="0" err="1" smtClean="0"/>
              <a:t>Architechture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1829" y="1168648"/>
            <a:ext cx="5618814" cy="568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2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</TotalTime>
  <Words>313</Words>
  <Application>Microsoft Office PowerPoint</Application>
  <PresentationFormat>全屏显示(4:3)</PresentationFormat>
  <Paragraphs>54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宋体</vt:lpstr>
      <vt:lpstr>Arial</vt:lpstr>
      <vt:lpstr>Calibri</vt:lpstr>
      <vt:lpstr>Calibri Light</vt:lpstr>
      <vt:lpstr>Wingdings</vt:lpstr>
      <vt:lpstr>Office 主题</vt:lpstr>
      <vt:lpstr>Hardware implement</vt:lpstr>
      <vt:lpstr>2010:Convolutional Networks and Applications in Vision（Overview）</vt:lpstr>
      <vt:lpstr>ANNA chip(analog neural network arithmetic and logic unit)(1992)</vt:lpstr>
      <vt:lpstr>ANNA chip Architechture</vt:lpstr>
      <vt:lpstr>ANNA chip application</vt:lpstr>
      <vt:lpstr>CAVIAR (Convolution AER Vision Architecture for Real-Time)</vt:lpstr>
      <vt:lpstr>CAVIAR</vt:lpstr>
      <vt:lpstr>CNP(ConvNet Processor)(2009)</vt:lpstr>
      <vt:lpstr>CNP Architechture</vt:lpstr>
      <vt:lpstr>2D Conv</vt:lpstr>
      <vt:lpstr>APP to face detection (Training Architecture)</vt:lpstr>
      <vt:lpstr>Network Architecture</vt:lpstr>
      <vt:lpstr>Speed</vt:lpstr>
      <vt:lpstr>2010/Hardware Accelerated Convolutional Neural Networks </vt:lpstr>
      <vt:lpstr>2010</vt:lpstr>
      <vt:lpstr>2013_ The Multi 2D Systolic Design </vt:lpstr>
      <vt:lpstr>Architecture</vt:lpstr>
      <vt:lpstr>Reference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implement</dc:title>
  <dc:creator>tzz</dc:creator>
  <cp:lastModifiedBy>tzz</cp:lastModifiedBy>
  <cp:revision>22</cp:revision>
  <dcterms:created xsi:type="dcterms:W3CDTF">2015-06-01T13:44:52Z</dcterms:created>
  <dcterms:modified xsi:type="dcterms:W3CDTF">2015-06-02T13:40:50Z</dcterms:modified>
</cp:coreProperties>
</file>