
<file path=[Content_Types].xml><?xml version="1.0" encoding="utf-8"?>
<Types xmlns="http://schemas.openxmlformats.org/package/2006/content-types">
  <Default Extension="xml" ContentType="application/xml"/>
  <Default Extension="bmp" ContentType="image/bmp"/>
  <Default Extension="wmf" ContentType="image/x-wmf"/>
  <Default Extension="jpg" ContentType="image/jpeg"/>
  <Default Extension="jpe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8" r:id="rId2"/>
    <p:sldId id="259" r:id="rId3"/>
    <p:sldId id="260" r:id="rId4"/>
    <p:sldId id="261" r:id="rId5"/>
    <p:sldId id="293" r:id="rId6"/>
    <p:sldId id="294" r:id="rId7"/>
    <p:sldId id="271" r:id="rId8"/>
    <p:sldId id="295" r:id="rId9"/>
    <p:sldId id="299" r:id="rId10"/>
    <p:sldId id="300" r:id="rId11"/>
    <p:sldId id="296" r:id="rId12"/>
    <p:sldId id="297" r:id="rId13"/>
    <p:sldId id="298" r:id="rId14"/>
    <p:sldId id="273" r:id="rId15"/>
    <p:sldId id="264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A612"/>
    <a:srgbClr val="287ED3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5" autoAdjust="0"/>
    <p:restoredTop sz="94660"/>
  </p:normalViewPr>
  <p:slideViewPr>
    <p:cSldViewPr snapToGrid="0">
      <p:cViewPr varScale="1">
        <p:scale>
          <a:sx n="76" d="100"/>
          <a:sy n="76" d="100"/>
        </p:scale>
        <p:origin x="-16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B9949-0B44-4958-9F36-655FCF679459}" type="datetimeFigureOut">
              <a:rPr lang="zh-CN" altLang="en-US" smtClean="0"/>
              <a:t>16/11/30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A5B57-BCFF-4D6E-87CB-2E66EE095D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50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A5B57-BCFF-4D6E-87CB-2E66EE095DC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040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DD6C-B849-4788-9E8B-BB62B40D8BDB}" type="datetimeFigureOut">
              <a:rPr lang="zh-CN" altLang="en-US" smtClean="0"/>
              <a:t>16/11/30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760E-C466-40ED-AAED-BA54BF3994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537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DD6C-B849-4788-9E8B-BB62B40D8BDB}" type="datetimeFigureOut">
              <a:rPr lang="zh-CN" altLang="en-US" smtClean="0"/>
              <a:t>16/11/30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760E-C466-40ED-AAED-BA54BF3994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754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DD6C-B849-4788-9E8B-BB62B40D8BDB}" type="datetimeFigureOut">
              <a:rPr lang="zh-CN" altLang="en-US" smtClean="0"/>
              <a:t>16/11/30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760E-C466-40ED-AAED-BA54BF3994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532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DD6C-B849-4788-9E8B-BB62B40D8BDB}" type="datetimeFigureOut">
              <a:rPr lang="zh-CN" altLang="en-US" smtClean="0"/>
              <a:t>16/11/30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760E-C466-40ED-AAED-BA54BF3994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85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DD6C-B849-4788-9E8B-BB62B40D8BDB}" type="datetimeFigureOut">
              <a:rPr lang="zh-CN" altLang="en-US" smtClean="0"/>
              <a:t>16/11/30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760E-C466-40ED-AAED-BA54BF3994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548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DD6C-B849-4788-9E8B-BB62B40D8BDB}" type="datetimeFigureOut">
              <a:rPr lang="zh-CN" altLang="en-US" smtClean="0"/>
              <a:t>16/11/30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760E-C466-40ED-AAED-BA54BF3994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786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DD6C-B849-4788-9E8B-BB62B40D8BDB}" type="datetimeFigureOut">
              <a:rPr lang="zh-CN" altLang="en-US" smtClean="0"/>
              <a:t>16/11/30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760E-C466-40ED-AAED-BA54BF3994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18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DD6C-B849-4788-9E8B-BB62B40D8BDB}" type="datetimeFigureOut">
              <a:rPr lang="zh-CN" altLang="en-US" smtClean="0"/>
              <a:t>16/11/30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760E-C466-40ED-AAED-BA54BF3994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99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DD6C-B849-4788-9E8B-BB62B40D8BDB}" type="datetimeFigureOut">
              <a:rPr lang="zh-CN" altLang="en-US" smtClean="0"/>
              <a:t>16/11/30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760E-C466-40ED-AAED-BA54BF3994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6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DD6C-B849-4788-9E8B-BB62B40D8BDB}" type="datetimeFigureOut">
              <a:rPr lang="zh-CN" altLang="en-US" smtClean="0"/>
              <a:t>16/11/30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760E-C466-40ED-AAED-BA54BF3994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47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DD6C-B849-4788-9E8B-BB62B40D8BDB}" type="datetimeFigureOut">
              <a:rPr lang="zh-CN" altLang="en-US" smtClean="0"/>
              <a:t>16/11/30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760E-C466-40ED-AAED-BA54BF3994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04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1DD6C-B849-4788-9E8B-BB62B40D8BDB}" type="datetimeFigureOut">
              <a:rPr lang="zh-CN" altLang="en-US" smtClean="0"/>
              <a:t>16/11/30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1760E-C466-40ED-AAED-BA54BF3994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27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bmp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 flipH="1">
            <a:off x="0" y="2010372"/>
            <a:ext cx="9351440" cy="2676714"/>
            <a:chOff x="1130606" y="1477567"/>
            <a:chExt cx="6157780" cy="2100013"/>
          </a:xfrm>
        </p:grpSpPr>
        <p:sp>
          <p:nvSpPr>
            <p:cNvPr id="21" name="填充层"/>
            <p:cNvSpPr>
              <a:spLocks/>
            </p:cNvSpPr>
            <p:nvPr/>
          </p:nvSpPr>
          <p:spPr bwMode="auto">
            <a:xfrm>
              <a:off x="2123727" y="1664534"/>
              <a:ext cx="4356000" cy="1268413"/>
            </a:xfrm>
            <a:custGeom>
              <a:avLst/>
              <a:gdLst>
                <a:gd name="T0" fmla="*/ 60 w 2600"/>
                <a:gd name="T1" fmla="*/ 737 h 748"/>
                <a:gd name="T2" fmla="*/ 0 w 2600"/>
                <a:gd name="T3" fmla="*/ 113 h 748"/>
                <a:gd name="T4" fmla="*/ 96 w 2600"/>
                <a:gd name="T5" fmla="*/ 49 h 748"/>
                <a:gd name="T6" fmla="*/ 204 w 2600"/>
                <a:gd name="T7" fmla="*/ 49 h 748"/>
                <a:gd name="T8" fmla="*/ 284 w 2600"/>
                <a:gd name="T9" fmla="*/ 25 h 748"/>
                <a:gd name="T10" fmla="*/ 276 w 2600"/>
                <a:gd name="T11" fmla="*/ 45 h 748"/>
                <a:gd name="T12" fmla="*/ 280 w 2600"/>
                <a:gd name="T13" fmla="*/ 45 h 748"/>
                <a:gd name="T14" fmla="*/ 588 w 2600"/>
                <a:gd name="T15" fmla="*/ 29 h 748"/>
                <a:gd name="T16" fmla="*/ 848 w 2600"/>
                <a:gd name="T17" fmla="*/ 17 h 748"/>
                <a:gd name="T18" fmla="*/ 1044 w 2600"/>
                <a:gd name="T19" fmla="*/ 33 h 748"/>
                <a:gd name="T20" fmla="*/ 1300 w 2600"/>
                <a:gd name="T21" fmla="*/ 45 h 748"/>
                <a:gd name="T22" fmla="*/ 1512 w 2600"/>
                <a:gd name="T23" fmla="*/ 49 h 748"/>
                <a:gd name="T24" fmla="*/ 1700 w 2600"/>
                <a:gd name="T25" fmla="*/ 77 h 748"/>
                <a:gd name="T26" fmla="*/ 2008 w 2600"/>
                <a:gd name="T27" fmla="*/ 97 h 748"/>
                <a:gd name="T28" fmla="*/ 2104 w 2600"/>
                <a:gd name="T29" fmla="*/ 89 h 748"/>
                <a:gd name="T30" fmla="*/ 2600 w 2600"/>
                <a:gd name="T31" fmla="*/ 149 h 748"/>
                <a:gd name="T32" fmla="*/ 2460 w 2600"/>
                <a:gd name="T33" fmla="*/ 577 h 748"/>
                <a:gd name="T34" fmla="*/ 2352 w 2600"/>
                <a:gd name="T35" fmla="*/ 633 h 748"/>
                <a:gd name="T36" fmla="*/ 2420 w 2600"/>
                <a:gd name="T37" fmla="*/ 645 h 748"/>
                <a:gd name="T38" fmla="*/ 2428 w 2600"/>
                <a:gd name="T39" fmla="*/ 649 h 748"/>
                <a:gd name="T40" fmla="*/ 2412 w 2600"/>
                <a:gd name="T41" fmla="*/ 681 h 748"/>
                <a:gd name="T42" fmla="*/ 2128 w 2600"/>
                <a:gd name="T43" fmla="*/ 669 h 748"/>
                <a:gd name="T44" fmla="*/ 1676 w 2600"/>
                <a:gd name="T45" fmla="*/ 705 h 748"/>
                <a:gd name="T46" fmla="*/ 1704 w 2600"/>
                <a:gd name="T47" fmla="*/ 709 h 748"/>
                <a:gd name="T48" fmla="*/ 1488 w 2600"/>
                <a:gd name="T49" fmla="*/ 685 h 748"/>
                <a:gd name="T50" fmla="*/ 60 w 2600"/>
                <a:gd name="T51" fmla="*/ 737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00" h="748">
                  <a:moveTo>
                    <a:pt x="60" y="737"/>
                  </a:moveTo>
                  <a:cubicBezTo>
                    <a:pt x="40" y="529"/>
                    <a:pt x="20" y="321"/>
                    <a:pt x="0" y="113"/>
                  </a:cubicBezTo>
                  <a:cubicBezTo>
                    <a:pt x="46" y="100"/>
                    <a:pt x="61" y="63"/>
                    <a:pt x="96" y="49"/>
                  </a:cubicBezTo>
                  <a:cubicBezTo>
                    <a:pt x="132" y="49"/>
                    <a:pt x="168" y="49"/>
                    <a:pt x="204" y="49"/>
                  </a:cubicBezTo>
                  <a:cubicBezTo>
                    <a:pt x="231" y="41"/>
                    <a:pt x="257" y="33"/>
                    <a:pt x="284" y="25"/>
                  </a:cubicBezTo>
                  <a:cubicBezTo>
                    <a:pt x="281" y="32"/>
                    <a:pt x="279" y="38"/>
                    <a:pt x="276" y="45"/>
                  </a:cubicBezTo>
                  <a:cubicBezTo>
                    <a:pt x="277" y="45"/>
                    <a:pt x="279" y="45"/>
                    <a:pt x="280" y="45"/>
                  </a:cubicBezTo>
                  <a:cubicBezTo>
                    <a:pt x="347" y="22"/>
                    <a:pt x="480" y="52"/>
                    <a:pt x="588" y="29"/>
                  </a:cubicBezTo>
                  <a:cubicBezTo>
                    <a:pt x="661" y="14"/>
                    <a:pt x="754" y="0"/>
                    <a:pt x="848" y="17"/>
                  </a:cubicBezTo>
                  <a:cubicBezTo>
                    <a:pt x="913" y="22"/>
                    <a:pt x="979" y="28"/>
                    <a:pt x="1044" y="33"/>
                  </a:cubicBezTo>
                  <a:cubicBezTo>
                    <a:pt x="1125" y="22"/>
                    <a:pt x="1225" y="33"/>
                    <a:pt x="1300" y="45"/>
                  </a:cubicBezTo>
                  <a:cubicBezTo>
                    <a:pt x="1371" y="46"/>
                    <a:pt x="1441" y="48"/>
                    <a:pt x="1512" y="49"/>
                  </a:cubicBezTo>
                  <a:cubicBezTo>
                    <a:pt x="1575" y="59"/>
                    <a:pt x="1648" y="68"/>
                    <a:pt x="1700" y="77"/>
                  </a:cubicBezTo>
                  <a:cubicBezTo>
                    <a:pt x="1793" y="93"/>
                    <a:pt x="1908" y="75"/>
                    <a:pt x="2008" y="97"/>
                  </a:cubicBezTo>
                  <a:cubicBezTo>
                    <a:pt x="2040" y="94"/>
                    <a:pt x="2072" y="92"/>
                    <a:pt x="2104" y="89"/>
                  </a:cubicBezTo>
                  <a:cubicBezTo>
                    <a:pt x="2219" y="106"/>
                    <a:pt x="2531" y="78"/>
                    <a:pt x="2600" y="149"/>
                  </a:cubicBezTo>
                  <a:cubicBezTo>
                    <a:pt x="2553" y="292"/>
                    <a:pt x="2507" y="434"/>
                    <a:pt x="2460" y="577"/>
                  </a:cubicBezTo>
                  <a:cubicBezTo>
                    <a:pt x="2424" y="596"/>
                    <a:pt x="2388" y="614"/>
                    <a:pt x="2352" y="633"/>
                  </a:cubicBezTo>
                  <a:cubicBezTo>
                    <a:pt x="2373" y="633"/>
                    <a:pt x="2407" y="635"/>
                    <a:pt x="2420" y="645"/>
                  </a:cubicBezTo>
                  <a:cubicBezTo>
                    <a:pt x="2423" y="646"/>
                    <a:pt x="2425" y="648"/>
                    <a:pt x="2428" y="649"/>
                  </a:cubicBezTo>
                  <a:cubicBezTo>
                    <a:pt x="2410" y="667"/>
                    <a:pt x="2408" y="656"/>
                    <a:pt x="2412" y="681"/>
                  </a:cubicBezTo>
                  <a:cubicBezTo>
                    <a:pt x="2301" y="686"/>
                    <a:pt x="2214" y="713"/>
                    <a:pt x="2128" y="669"/>
                  </a:cubicBezTo>
                  <a:cubicBezTo>
                    <a:pt x="2094" y="741"/>
                    <a:pt x="1768" y="670"/>
                    <a:pt x="1676" y="705"/>
                  </a:cubicBezTo>
                  <a:cubicBezTo>
                    <a:pt x="1685" y="706"/>
                    <a:pt x="1695" y="708"/>
                    <a:pt x="1704" y="709"/>
                  </a:cubicBezTo>
                  <a:cubicBezTo>
                    <a:pt x="1632" y="701"/>
                    <a:pt x="1560" y="693"/>
                    <a:pt x="1488" y="685"/>
                  </a:cubicBezTo>
                  <a:cubicBezTo>
                    <a:pt x="1076" y="748"/>
                    <a:pt x="534" y="736"/>
                    <a:pt x="60" y="737"/>
                  </a:cubicBezTo>
                  <a:close/>
                </a:path>
              </a:pathLst>
            </a:custGeom>
            <a:solidFill>
              <a:srgbClr val="287ED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606" y="1477567"/>
              <a:ext cx="6157780" cy="2100013"/>
            </a:xfrm>
            <a:prstGeom prst="rect">
              <a:avLst/>
            </a:prstGeom>
          </p:spPr>
        </p:pic>
      </p:grpSp>
      <p:sp>
        <p:nvSpPr>
          <p:cNvPr id="37" name="任意多边形 36"/>
          <p:cNvSpPr/>
          <p:nvPr/>
        </p:nvSpPr>
        <p:spPr>
          <a:xfrm>
            <a:off x="4249497" y="4412343"/>
            <a:ext cx="1513816" cy="785773"/>
          </a:xfrm>
          <a:custGeom>
            <a:avLst/>
            <a:gdLst>
              <a:gd name="connsiteX0" fmla="*/ 496313 w 992626"/>
              <a:gd name="connsiteY0" fmla="*/ 0 h 514350"/>
              <a:gd name="connsiteX1" fmla="*/ 974655 w 992626"/>
              <a:gd name="connsiteY1" fmla="*/ 254333 h 514350"/>
              <a:gd name="connsiteX2" fmla="*/ 992626 w 992626"/>
              <a:gd name="connsiteY2" fmla="*/ 287441 h 514350"/>
              <a:gd name="connsiteX3" fmla="*/ 992626 w 992626"/>
              <a:gd name="connsiteY3" fmla="*/ 428623 h 514350"/>
              <a:gd name="connsiteX4" fmla="*/ 906899 w 992626"/>
              <a:gd name="connsiteY4" fmla="*/ 514350 h 514350"/>
              <a:gd name="connsiteX5" fmla="*/ 85727 w 992626"/>
              <a:gd name="connsiteY5" fmla="*/ 514350 h 514350"/>
              <a:gd name="connsiteX6" fmla="*/ 0 w 992626"/>
              <a:gd name="connsiteY6" fmla="*/ 428623 h 514350"/>
              <a:gd name="connsiteX7" fmla="*/ 0 w 992626"/>
              <a:gd name="connsiteY7" fmla="*/ 287441 h 514350"/>
              <a:gd name="connsiteX8" fmla="*/ 17971 w 992626"/>
              <a:gd name="connsiteY8" fmla="*/ 254333 h 514350"/>
              <a:gd name="connsiteX9" fmla="*/ 496313 w 992626"/>
              <a:gd name="connsiteY9" fmla="*/ 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626" h="514350">
                <a:moveTo>
                  <a:pt x="496313" y="0"/>
                </a:moveTo>
                <a:cubicBezTo>
                  <a:pt x="695433" y="0"/>
                  <a:pt x="870989" y="100887"/>
                  <a:pt x="974655" y="254333"/>
                </a:cubicBezTo>
                <a:lnTo>
                  <a:pt x="992626" y="287441"/>
                </a:lnTo>
                <a:lnTo>
                  <a:pt x="992626" y="428623"/>
                </a:lnTo>
                <a:cubicBezTo>
                  <a:pt x="992626" y="475969"/>
                  <a:pt x="954245" y="514350"/>
                  <a:pt x="906899" y="514350"/>
                </a:cubicBezTo>
                <a:lnTo>
                  <a:pt x="85727" y="514350"/>
                </a:lnTo>
                <a:cubicBezTo>
                  <a:pt x="38381" y="514350"/>
                  <a:pt x="0" y="475969"/>
                  <a:pt x="0" y="428623"/>
                </a:cubicBezTo>
                <a:lnTo>
                  <a:pt x="0" y="287441"/>
                </a:lnTo>
                <a:lnTo>
                  <a:pt x="17971" y="254333"/>
                </a:lnTo>
                <a:cubicBezTo>
                  <a:pt x="121637" y="100887"/>
                  <a:pt x="297193" y="0"/>
                  <a:pt x="496313" y="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287ED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endParaRPr lang="zh-CN" altLang="en-US" sz="2800" b="1" dirty="0">
              <a:solidFill>
                <a:srgbClr val="287ED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直接连接符 28"/>
          <p:cNvCxnSpPr>
            <a:stCxn id="37" idx="5"/>
          </p:cNvCxnSpPr>
          <p:nvPr/>
        </p:nvCxnSpPr>
        <p:spPr>
          <a:xfrm>
            <a:off x="4380236" y="5198116"/>
            <a:ext cx="4836180" cy="0"/>
          </a:xfrm>
          <a:prstGeom prst="line">
            <a:avLst/>
          </a:prstGeom>
          <a:ln w="1270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6336209" y="4687086"/>
            <a:ext cx="1614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李 敏 江</a:t>
            </a:r>
            <a:endParaRPr lang="zh-CN" altLang="en-US" sz="32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742526" y="2780028"/>
            <a:ext cx="62293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基于代价函数的图像去雾算法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0" y="-12872"/>
            <a:ext cx="9144000" cy="1231641"/>
          </a:xfrm>
          <a:prstGeom prst="rect">
            <a:avLst/>
          </a:prstGeom>
          <a:solidFill>
            <a:srgbClr val="BFBFB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837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456657" y="-209550"/>
            <a:ext cx="9600656" cy="1708150"/>
            <a:chOff x="1613443" y="2686050"/>
            <a:chExt cx="5124704" cy="911788"/>
          </a:xfrm>
        </p:grpSpPr>
        <p:sp>
          <p:nvSpPr>
            <p:cNvPr id="2" name="矩形 1"/>
            <p:cNvSpPr/>
            <p:nvPr/>
          </p:nvSpPr>
          <p:spPr>
            <a:xfrm>
              <a:off x="2277510" y="2886085"/>
              <a:ext cx="4460637" cy="511718"/>
            </a:xfrm>
            <a:prstGeom prst="rect">
              <a:avLst/>
            </a:prstGeom>
            <a:gradFill>
              <a:gsLst>
                <a:gs pos="0">
                  <a:srgbClr val="BFBFBF"/>
                </a:gs>
                <a:gs pos="100000">
                  <a:srgbClr val="BFBFB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1613443" y="2686050"/>
              <a:ext cx="911788" cy="911788"/>
            </a:xfrm>
            <a:prstGeom prst="ellipse">
              <a:avLst/>
            </a:prstGeom>
            <a:solidFill>
              <a:srgbClr val="BFBFBF"/>
            </a:solidFill>
            <a:ln w="76200">
              <a:solidFill>
                <a:srgbClr val="287ED3"/>
              </a:solidFill>
            </a:ln>
            <a:effectLst>
              <a:innerShdw blurRad="330200" dist="254000" dir="18900000">
                <a:prstClr val="black">
                  <a:alpha val="5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 smtClean="0">
                  <a:solidFill>
                    <a:srgbClr val="287ED3"/>
                  </a:solidFill>
                </a:rPr>
                <a:t>3</a:t>
              </a:r>
              <a:endParaRPr lang="zh-CN" altLang="en-US" sz="4400" b="1" dirty="0">
                <a:solidFill>
                  <a:srgbClr val="287ED3"/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402443" y="321359"/>
            <a:ext cx="566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算法优势及效果图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811360" y="3827367"/>
            <a:ext cx="4171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811360" y="5188245"/>
            <a:ext cx="4299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26323" y="1661181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去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雾效果图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72726" y="5834576"/>
            <a:ext cx="649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原图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04162" y="5834576"/>
            <a:ext cx="93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去雾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12" y="2400749"/>
            <a:ext cx="4380490" cy="34995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49" y="2490902"/>
            <a:ext cx="3611862" cy="315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85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456657" y="-209550"/>
            <a:ext cx="9600656" cy="1708150"/>
            <a:chOff x="1613443" y="2686050"/>
            <a:chExt cx="5124704" cy="911788"/>
          </a:xfrm>
        </p:grpSpPr>
        <p:sp>
          <p:nvSpPr>
            <p:cNvPr id="2" name="矩形 1"/>
            <p:cNvSpPr/>
            <p:nvPr/>
          </p:nvSpPr>
          <p:spPr>
            <a:xfrm>
              <a:off x="2277510" y="2886085"/>
              <a:ext cx="4460637" cy="511718"/>
            </a:xfrm>
            <a:prstGeom prst="rect">
              <a:avLst/>
            </a:prstGeom>
            <a:gradFill>
              <a:gsLst>
                <a:gs pos="0">
                  <a:srgbClr val="BFBFBF"/>
                </a:gs>
                <a:gs pos="100000">
                  <a:srgbClr val="BFBFB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1613443" y="2686050"/>
              <a:ext cx="911788" cy="911788"/>
            </a:xfrm>
            <a:prstGeom prst="ellipse">
              <a:avLst/>
            </a:prstGeom>
            <a:solidFill>
              <a:srgbClr val="BFBFBF"/>
            </a:solidFill>
            <a:ln w="76200">
              <a:solidFill>
                <a:srgbClr val="287ED3"/>
              </a:solidFill>
            </a:ln>
            <a:effectLst>
              <a:innerShdw blurRad="330200" dist="254000" dir="18900000">
                <a:prstClr val="black">
                  <a:alpha val="5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 smtClean="0">
                  <a:solidFill>
                    <a:srgbClr val="287ED3"/>
                  </a:solidFill>
                </a:rPr>
                <a:t>3</a:t>
              </a:r>
              <a:endParaRPr lang="zh-CN" altLang="en-US" sz="4400" b="1" dirty="0">
                <a:solidFill>
                  <a:srgbClr val="287ED3"/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402443" y="321359"/>
            <a:ext cx="566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算法优势及效果图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811360" y="3827367"/>
            <a:ext cx="4171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811360" y="5188245"/>
            <a:ext cx="4299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26323" y="1661181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去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雾效果图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64260" y="5809053"/>
            <a:ext cx="649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原图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04160" y="5834576"/>
            <a:ext cx="93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去雾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415" y="2497606"/>
            <a:ext cx="4768977" cy="33369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4" y="2607528"/>
            <a:ext cx="3950752" cy="296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93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456657" y="-209550"/>
            <a:ext cx="9600656" cy="1708150"/>
            <a:chOff x="1613443" y="2686050"/>
            <a:chExt cx="5124704" cy="911788"/>
          </a:xfrm>
        </p:grpSpPr>
        <p:sp>
          <p:nvSpPr>
            <p:cNvPr id="2" name="矩形 1"/>
            <p:cNvSpPr/>
            <p:nvPr/>
          </p:nvSpPr>
          <p:spPr>
            <a:xfrm>
              <a:off x="2277510" y="2886085"/>
              <a:ext cx="4460637" cy="511718"/>
            </a:xfrm>
            <a:prstGeom prst="rect">
              <a:avLst/>
            </a:prstGeom>
            <a:gradFill>
              <a:gsLst>
                <a:gs pos="0">
                  <a:srgbClr val="BFBFBF"/>
                </a:gs>
                <a:gs pos="100000">
                  <a:srgbClr val="BFBFB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1613443" y="2686050"/>
              <a:ext cx="911788" cy="911788"/>
            </a:xfrm>
            <a:prstGeom prst="ellipse">
              <a:avLst/>
            </a:prstGeom>
            <a:solidFill>
              <a:srgbClr val="BFBFBF"/>
            </a:solidFill>
            <a:ln w="76200">
              <a:solidFill>
                <a:srgbClr val="287ED3"/>
              </a:solidFill>
            </a:ln>
            <a:effectLst>
              <a:innerShdw blurRad="330200" dist="254000" dir="18900000">
                <a:prstClr val="black">
                  <a:alpha val="5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 smtClean="0">
                  <a:solidFill>
                    <a:srgbClr val="287ED3"/>
                  </a:solidFill>
                </a:rPr>
                <a:t>3</a:t>
              </a:r>
              <a:endParaRPr lang="zh-CN" altLang="en-US" sz="4400" b="1" dirty="0">
                <a:solidFill>
                  <a:srgbClr val="287ED3"/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402443" y="321359"/>
            <a:ext cx="566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算法优势及效果图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811360" y="3827367"/>
            <a:ext cx="4171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811360" y="5188245"/>
            <a:ext cx="4299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26323" y="1661181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去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雾效果图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72726" y="5834576"/>
            <a:ext cx="649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原图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04162" y="5834576"/>
            <a:ext cx="93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去雾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5" y="2583374"/>
            <a:ext cx="4175872" cy="31343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425" y="2590058"/>
            <a:ext cx="4150957" cy="312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46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456657" y="-209550"/>
            <a:ext cx="9600656" cy="1708150"/>
            <a:chOff x="1613443" y="2686050"/>
            <a:chExt cx="5124704" cy="911788"/>
          </a:xfrm>
        </p:grpSpPr>
        <p:sp>
          <p:nvSpPr>
            <p:cNvPr id="2" name="矩形 1"/>
            <p:cNvSpPr/>
            <p:nvPr/>
          </p:nvSpPr>
          <p:spPr>
            <a:xfrm>
              <a:off x="2277510" y="2886085"/>
              <a:ext cx="4460637" cy="511718"/>
            </a:xfrm>
            <a:prstGeom prst="rect">
              <a:avLst/>
            </a:prstGeom>
            <a:gradFill>
              <a:gsLst>
                <a:gs pos="0">
                  <a:srgbClr val="BFBFBF"/>
                </a:gs>
                <a:gs pos="100000">
                  <a:srgbClr val="BFBFB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1613443" y="2686050"/>
              <a:ext cx="911788" cy="911788"/>
            </a:xfrm>
            <a:prstGeom prst="ellipse">
              <a:avLst/>
            </a:prstGeom>
            <a:solidFill>
              <a:srgbClr val="BFBFBF"/>
            </a:solidFill>
            <a:ln w="76200">
              <a:solidFill>
                <a:srgbClr val="287ED3"/>
              </a:solidFill>
            </a:ln>
            <a:effectLst>
              <a:innerShdw blurRad="330200" dist="254000" dir="18900000">
                <a:prstClr val="black">
                  <a:alpha val="5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 smtClean="0">
                  <a:solidFill>
                    <a:srgbClr val="287ED3"/>
                  </a:solidFill>
                </a:rPr>
                <a:t>3</a:t>
              </a:r>
              <a:endParaRPr lang="zh-CN" altLang="en-US" sz="4400" b="1" dirty="0">
                <a:solidFill>
                  <a:srgbClr val="287ED3"/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402443" y="321359"/>
            <a:ext cx="566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算法优势及效果图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811360" y="3827367"/>
            <a:ext cx="4171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811360" y="5188245"/>
            <a:ext cx="4299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26323" y="1661181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去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雾效果图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72726" y="5834576"/>
            <a:ext cx="649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原图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04162" y="5834576"/>
            <a:ext cx="93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去雾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977" y="2184401"/>
            <a:ext cx="3195290" cy="36501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163" y="2282447"/>
            <a:ext cx="2507239" cy="334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62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456657" y="-209550"/>
            <a:ext cx="9600656" cy="1708150"/>
            <a:chOff x="1613443" y="2686050"/>
            <a:chExt cx="5124704" cy="911788"/>
          </a:xfrm>
        </p:grpSpPr>
        <p:sp>
          <p:nvSpPr>
            <p:cNvPr id="2" name="矩形 1"/>
            <p:cNvSpPr/>
            <p:nvPr/>
          </p:nvSpPr>
          <p:spPr>
            <a:xfrm>
              <a:off x="2277510" y="2886085"/>
              <a:ext cx="4460637" cy="511718"/>
            </a:xfrm>
            <a:prstGeom prst="rect">
              <a:avLst/>
            </a:prstGeom>
            <a:gradFill>
              <a:gsLst>
                <a:gs pos="0">
                  <a:srgbClr val="BFBFBF"/>
                </a:gs>
                <a:gs pos="100000">
                  <a:srgbClr val="BFBFB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1613443" y="2686050"/>
              <a:ext cx="911788" cy="911788"/>
            </a:xfrm>
            <a:prstGeom prst="ellipse">
              <a:avLst/>
            </a:prstGeom>
            <a:solidFill>
              <a:srgbClr val="BFBFBF"/>
            </a:solidFill>
            <a:ln w="76200">
              <a:solidFill>
                <a:srgbClr val="287ED3"/>
              </a:solidFill>
            </a:ln>
            <a:effectLst>
              <a:innerShdw blurRad="330200" dist="254000" dir="18900000">
                <a:prstClr val="black">
                  <a:alpha val="5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 smtClean="0">
                  <a:solidFill>
                    <a:srgbClr val="287ED3"/>
                  </a:solidFill>
                </a:rPr>
                <a:t>4</a:t>
              </a:r>
              <a:endParaRPr lang="zh-CN" altLang="en-US" sz="4400" b="1" dirty="0">
                <a:solidFill>
                  <a:srgbClr val="287ED3"/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402443" y="321359"/>
            <a:ext cx="566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硬件模块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811360" y="3827367"/>
            <a:ext cx="4171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811360" y="5188245"/>
            <a:ext cx="4299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1026323" y="4688175"/>
            <a:ext cx="726133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ATMOS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：负责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估计大气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光照强度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GRAY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：负责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将原始的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RGB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图像转化为对应的灰度图像。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OPMAT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：负责估计透射图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t(x)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MEAN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：负责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OPMAT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模块产生的传输图进行修正和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优化。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RECOVERY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模块：接收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ATMOS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模块所估计的大气光照亮度的值，以及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MEAN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模块修正后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的透射率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t(x)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，得到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最终的去雾图像。</a:t>
            </a:r>
          </a:p>
          <a:p>
            <a:pPr>
              <a:lnSpc>
                <a:spcPct val="150000"/>
              </a:lnSpc>
            </a:pP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90" y="1338330"/>
            <a:ext cx="7315200" cy="329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98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894114"/>
            <a:ext cx="5812971" cy="12316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331029" y="2509934"/>
            <a:ext cx="6102220" cy="2006082"/>
          </a:xfrm>
          <a:prstGeom prst="rect">
            <a:avLst/>
          </a:prstGeom>
          <a:solidFill>
            <a:srgbClr val="287ED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741575" y="3005143"/>
            <a:ext cx="4991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谢谢您的聆听</a:t>
            </a:r>
            <a:endParaRPr lang="zh-CN" altLang="en-US" sz="6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204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14946" y="350020"/>
            <a:ext cx="1741269" cy="1087884"/>
            <a:chOff x="429349" y="294657"/>
            <a:chExt cx="1910403" cy="1411094"/>
          </a:xfrm>
        </p:grpSpPr>
        <p:sp>
          <p:nvSpPr>
            <p:cNvPr id="20" name="填充层"/>
            <p:cNvSpPr>
              <a:spLocks/>
            </p:cNvSpPr>
            <p:nvPr/>
          </p:nvSpPr>
          <p:spPr bwMode="auto">
            <a:xfrm rot="257907">
              <a:off x="709517" y="347866"/>
              <a:ext cx="1601818" cy="1177309"/>
            </a:xfrm>
            <a:custGeom>
              <a:avLst/>
              <a:gdLst>
                <a:gd name="T0" fmla="*/ 224 w 739"/>
                <a:gd name="T1" fmla="*/ 11 h 474"/>
                <a:gd name="T2" fmla="*/ 308 w 739"/>
                <a:gd name="T3" fmla="*/ 11 h 474"/>
                <a:gd name="T4" fmla="*/ 372 w 739"/>
                <a:gd name="T5" fmla="*/ 10 h 474"/>
                <a:gd name="T6" fmla="*/ 429 w 739"/>
                <a:gd name="T7" fmla="*/ 13 h 474"/>
                <a:gd name="T8" fmla="*/ 485 w 739"/>
                <a:gd name="T9" fmla="*/ 11 h 474"/>
                <a:gd name="T10" fmla="*/ 557 w 739"/>
                <a:gd name="T11" fmla="*/ 3 h 474"/>
                <a:gd name="T12" fmla="*/ 568 w 739"/>
                <a:gd name="T13" fmla="*/ 3 h 474"/>
                <a:gd name="T14" fmla="*/ 613 w 739"/>
                <a:gd name="T15" fmla="*/ 10 h 474"/>
                <a:gd name="T16" fmla="*/ 627 w 739"/>
                <a:gd name="T17" fmla="*/ 12 h 474"/>
                <a:gd name="T18" fmla="*/ 667 w 739"/>
                <a:gd name="T19" fmla="*/ 16 h 474"/>
                <a:gd name="T20" fmla="*/ 717 w 739"/>
                <a:gd name="T21" fmla="*/ 23 h 474"/>
                <a:gd name="T22" fmla="*/ 726 w 739"/>
                <a:gd name="T23" fmla="*/ 30 h 474"/>
                <a:gd name="T24" fmla="*/ 734 w 739"/>
                <a:gd name="T25" fmla="*/ 43 h 474"/>
                <a:gd name="T26" fmla="*/ 728 w 739"/>
                <a:gd name="T27" fmla="*/ 63 h 474"/>
                <a:gd name="T28" fmla="*/ 711 w 739"/>
                <a:gd name="T29" fmla="*/ 121 h 474"/>
                <a:gd name="T30" fmla="*/ 707 w 739"/>
                <a:gd name="T31" fmla="*/ 130 h 474"/>
                <a:gd name="T32" fmla="*/ 703 w 739"/>
                <a:gd name="T33" fmla="*/ 140 h 474"/>
                <a:gd name="T34" fmla="*/ 702 w 739"/>
                <a:gd name="T35" fmla="*/ 154 h 474"/>
                <a:gd name="T36" fmla="*/ 700 w 739"/>
                <a:gd name="T37" fmla="*/ 203 h 474"/>
                <a:gd name="T38" fmla="*/ 702 w 739"/>
                <a:gd name="T39" fmla="*/ 228 h 474"/>
                <a:gd name="T40" fmla="*/ 702 w 739"/>
                <a:gd name="T41" fmla="*/ 270 h 474"/>
                <a:gd name="T42" fmla="*/ 706 w 739"/>
                <a:gd name="T43" fmla="*/ 285 h 474"/>
                <a:gd name="T44" fmla="*/ 708 w 739"/>
                <a:gd name="T45" fmla="*/ 371 h 474"/>
                <a:gd name="T46" fmla="*/ 708 w 739"/>
                <a:gd name="T47" fmla="*/ 384 h 474"/>
                <a:gd name="T48" fmla="*/ 705 w 739"/>
                <a:gd name="T49" fmla="*/ 429 h 474"/>
                <a:gd name="T50" fmla="*/ 696 w 739"/>
                <a:gd name="T51" fmla="*/ 464 h 474"/>
                <a:gd name="T52" fmla="*/ 658 w 739"/>
                <a:gd name="T53" fmla="*/ 469 h 474"/>
                <a:gd name="T54" fmla="*/ 649 w 739"/>
                <a:gd name="T55" fmla="*/ 468 h 474"/>
                <a:gd name="T56" fmla="*/ 588 w 739"/>
                <a:gd name="T57" fmla="*/ 459 h 474"/>
                <a:gd name="T58" fmla="*/ 574 w 739"/>
                <a:gd name="T59" fmla="*/ 458 h 474"/>
                <a:gd name="T60" fmla="*/ 554 w 739"/>
                <a:gd name="T61" fmla="*/ 456 h 474"/>
                <a:gd name="T62" fmla="*/ 464 w 739"/>
                <a:gd name="T63" fmla="*/ 451 h 474"/>
                <a:gd name="T64" fmla="*/ 407 w 739"/>
                <a:gd name="T65" fmla="*/ 447 h 474"/>
                <a:gd name="T66" fmla="*/ 377 w 739"/>
                <a:gd name="T67" fmla="*/ 437 h 474"/>
                <a:gd name="T68" fmla="*/ 317 w 739"/>
                <a:gd name="T69" fmla="*/ 320 h 474"/>
                <a:gd name="T70" fmla="*/ 33 w 739"/>
                <a:gd name="T71" fmla="*/ 96 h 474"/>
                <a:gd name="T72" fmla="*/ 7 w 739"/>
                <a:gd name="T73" fmla="*/ 1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9" h="474">
                  <a:moveTo>
                    <a:pt x="7" y="14"/>
                  </a:moveTo>
                  <a:cubicBezTo>
                    <a:pt x="80" y="11"/>
                    <a:pt x="152" y="11"/>
                    <a:pt x="224" y="11"/>
                  </a:cubicBezTo>
                  <a:cubicBezTo>
                    <a:pt x="239" y="10"/>
                    <a:pt x="253" y="10"/>
                    <a:pt x="268" y="10"/>
                  </a:cubicBezTo>
                  <a:cubicBezTo>
                    <a:pt x="281" y="10"/>
                    <a:pt x="295" y="10"/>
                    <a:pt x="308" y="11"/>
                  </a:cubicBezTo>
                  <a:cubicBezTo>
                    <a:pt x="319" y="11"/>
                    <a:pt x="330" y="11"/>
                    <a:pt x="340" y="10"/>
                  </a:cubicBezTo>
                  <a:cubicBezTo>
                    <a:pt x="351" y="10"/>
                    <a:pt x="361" y="10"/>
                    <a:pt x="372" y="10"/>
                  </a:cubicBezTo>
                  <a:cubicBezTo>
                    <a:pt x="381" y="10"/>
                    <a:pt x="391" y="10"/>
                    <a:pt x="401" y="11"/>
                  </a:cubicBezTo>
                  <a:cubicBezTo>
                    <a:pt x="410" y="11"/>
                    <a:pt x="420" y="12"/>
                    <a:pt x="429" y="13"/>
                  </a:cubicBezTo>
                  <a:cubicBezTo>
                    <a:pt x="446" y="14"/>
                    <a:pt x="462" y="13"/>
                    <a:pt x="478" y="12"/>
                  </a:cubicBezTo>
                  <a:cubicBezTo>
                    <a:pt x="480" y="11"/>
                    <a:pt x="482" y="11"/>
                    <a:pt x="485" y="11"/>
                  </a:cubicBezTo>
                  <a:cubicBezTo>
                    <a:pt x="496" y="11"/>
                    <a:pt x="506" y="10"/>
                    <a:pt x="517" y="9"/>
                  </a:cubicBezTo>
                  <a:cubicBezTo>
                    <a:pt x="531" y="7"/>
                    <a:pt x="543" y="5"/>
                    <a:pt x="557" y="3"/>
                  </a:cubicBezTo>
                  <a:cubicBezTo>
                    <a:pt x="559" y="3"/>
                    <a:pt x="561" y="3"/>
                    <a:pt x="563" y="3"/>
                  </a:cubicBezTo>
                  <a:cubicBezTo>
                    <a:pt x="565" y="3"/>
                    <a:pt x="567" y="3"/>
                    <a:pt x="568" y="3"/>
                  </a:cubicBezTo>
                  <a:cubicBezTo>
                    <a:pt x="582" y="0"/>
                    <a:pt x="596" y="4"/>
                    <a:pt x="608" y="9"/>
                  </a:cubicBezTo>
                  <a:cubicBezTo>
                    <a:pt x="610" y="9"/>
                    <a:pt x="611" y="9"/>
                    <a:pt x="613" y="10"/>
                  </a:cubicBezTo>
                  <a:cubicBezTo>
                    <a:pt x="615" y="11"/>
                    <a:pt x="618" y="11"/>
                    <a:pt x="620" y="11"/>
                  </a:cubicBezTo>
                  <a:cubicBezTo>
                    <a:pt x="623" y="11"/>
                    <a:pt x="625" y="11"/>
                    <a:pt x="627" y="12"/>
                  </a:cubicBezTo>
                  <a:cubicBezTo>
                    <a:pt x="638" y="13"/>
                    <a:pt x="649" y="14"/>
                    <a:pt x="660" y="16"/>
                  </a:cubicBezTo>
                  <a:cubicBezTo>
                    <a:pt x="663" y="16"/>
                    <a:pt x="665" y="16"/>
                    <a:pt x="667" y="16"/>
                  </a:cubicBezTo>
                  <a:cubicBezTo>
                    <a:pt x="678" y="18"/>
                    <a:pt x="689" y="21"/>
                    <a:pt x="700" y="21"/>
                  </a:cubicBezTo>
                  <a:cubicBezTo>
                    <a:pt x="706" y="22"/>
                    <a:pt x="711" y="22"/>
                    <a:pt x="717" y="23"/>
                  </a:cubicBezTo>
                  <a:cubicBezTo>
                    <a:pt x="719" y="23"/>
                    <a:pt x="723" y="23"/>
                    <a:pt x="725" y="24"/>
                  </a:cubicBezTo>
                  <a:cubicBezTo>
                    <a:pt x="729" y="28"/>
                    <a:pt x="726" y="26"/>
                    <a:pt x="726" y="30"/>
                  </a:cubicBezTo>
                  <a:cubicBezTo>
                    <a:pt x="726" y="33"/>
                    <a:pt x="724" y="34"/>
                    <a:pt x="726" y="37"/>
                  </a:cubicBezTo>
                  <a:cubicBezTo>
                    <a:pt x="727" y="40"/>
                    <a:pt x="732" y="41"/>
                    <a:pt x="734" y="43"/>
                  </a:cubicBezTo>
                  <a:cubicBezTo>
                    <a:pt x="739" y="49"/>
                    <a:pt x="737" y="54"/>
                    <a:pt x="732" y="60"/>
                  </a:cubicBezTo>
                  <a:cubicBezTo>
                    <a:pt x="731" y="61"/>
                    <a:pt x="730" y="62"/>
                    <a:pt x="728" y="63"/>
                  </a:cubicBezTo>
                  <a:cubicBezTo>
                    <a:pt x="723" y="66"/>
                    <a:pt x="717" y="71"/>
                    <a:pt x="720" y="78"/>
                  </a:cubicBezTo>
                  <a:cubicBezTo>
                    <a:pt x="725" y="93"/>
                    <a:pt x="721" y="108"/>
                    <a:pt x="711" y="121"/>
                  </a:cubicBezTo>
                  <a:cubicBezTo>
                    <a:pt x="710" y="122"/>
                    <a:pt x="709" y="124"/>
                    <a:pt x="709" y="126"/>
                  </a:cubicBezTo>
                  <a:cubicBezTo>
                    <a:pt x="708" y="127"/>
                    <a:pt x="707" y="128"/>
                    <a:pt x="707" y="130"/>
                  </a:cubicBezTo>
                  <a:cubicBezTo>
                    <a:pt x="706" y="131"/>
                    <a:pt x="706" y="133"/>
                    <a:pt x="705" y="135"/>
                  </a:cubicBezTo>
                  <a:cubicBezTo>
                    <a:pt x="704" y="137"/>
                    <a:pt x="704" y="138"/>
                    <a:pt x="703" y="140"/>
                  </a:cubicBezTo>
                  <a:cubicBezTo>
                    <a:pt x="703" y="142"/>
                    <a:pt x="703" y="145"/>
                    <a:pt x="702" y="147"/>
                  </a:cubicBezTo>
                  <a:cubicBezTo>
                    <a:pt x="702" y="149"/>
                    <a:pt x="702" y="152"/>
                    <a:pt x="702" y="154"/>
                  </a:cubicBezTo>
                  <a:cubicBezTo>
                    <a:pt x="702" y="156"/>
                    <a:pt x="702" y="158"/>
                    <a:pt x="701" y="160"/>
                  </a:cubicBezTo>
                  <a:cubicBezTo>
                    <a:pt x="701" y="175"/>
                    <a:pt x="700" y="189"/>
                    <a:pt x="700" y="203"/>
                  </a:cubicBezTo>
                  <a:cubicBezTo>
                    <a:pt x="701" y="205"/>
                    <a:pt x="701" y="206"/>
                    <a:pt x="701" y="208"/>
                  </a:cubicBezTo>
                  <a:cubicBezTo>
                    <a:pt x="701" y="215"/>
                    <a:pt x="702" y="221"/>
                    <a:pt x="702" y="228"/>
                  </a:cubicBezTo>
                  <a:cubicBezTo>
                    <a:pt x="702" y="239"/>
                    <a:pt x="700" y="251"/>
                    <a:pt x="701" y="263"/>
                  </a:cubicBezTo>
                  <a:cubicBezTo>
                    <a:pt x="701" y="266"/>
                    <a:pt x="701" y="268"/>
                    <a:pt x="702" y="270"/>
                  </a:cubicBezTo>
                  <a:cubicBezTo>
                    <a:pt x="702" y="273"/>
                    <a:pt x="703" y="276"/>
                    <a:pt x="704" y="279"/>
                  </a:cubicBezTo>
                  <a:cubicBezTo>
                    <a:pt x="704" y="281"/>
                    <a:pt x="705" y="283"/>
                    <a:pt x="706" y="285"/>
                  </a:cubicBezTo>
                  <a:cubicBezTo>
                    <a:pt x="710" y="297"/>
                    <a:pt x="714" y="308"/>
                    <a:pt x="713" y="320"/>
                  </a:cubicBezTo>
                  <a:cubicBezTo>
                    <a:pt x="711" y="337"/>
                    <a:pt x="707" y="354"/>
                    <a:pt x="708" y="371"/>
                  </a:cubicBezTo>
                  <a:cubicBezTo>
                    <a:pt x="708" y="373"/>
                    <a:pt x="708" y="376"/>
                    <a:pt x="708" y="378"/>
                  </a:cubicBezTo>
                  <a:cubicBezTo>
                    <a:pt x="708" y="380"/>
                    <a:pt x="708" y="382"/>
                    <a:pt x="708" y="384"/>
                  </a:cubicBezTo>
                  <a:cubicBezTo>
                    <a:pt x="708" y="387"/>
                    <a:pt x="708" y="390"/>
                    <a:pt x="708" y="392"/>
                  </a:cubicBezTo>
                  <a:cubicBezTo>
                    <a:pt x="708" y="405"/>
                    <a:pt x="708" y="417"/>
                    <a:pt x="705" y="429"/>
                  </a:cubicBezTo>
                  <a:cubicBezTo>
                    <a:pt x="704" y="438"/>
                    <a:pt x="702" y="446"/>
                    <a:pt x="700" y="455"/>
                  </a:cubicBezTo>
                  <a:cubicBezTo>
                    <a:pt x="700" y="459"/>
                    <a:pt x="698" y="461"/>
                    <a:pt x="696" y="464"/>
                  </a:cubicBezTo>
                  <a:cubicBezTo>
                    <a:pt x="694" y="465"/>
                    <a:pt x="692" y="467"/>
                    <a:pt x="691" y="468"/>
                  </a:cubicBezTo>
                  <a:cubicBezTo>
                    <a:pt x="681" y="474"/>
                    <a:pt x="668" y="474"/>
                    <a:pt x="658" y="469"/>
                  </a:cubicBezTo>
                  <a:cubicBezTo>
                    <a:pt x="656" y="469"/>
                    <a:pt x="655" y="469"/>
                    <a:pt x="653" y="468"/>
                  </a:cubicBezTo>
                  <a:cubicBezTo>
                    <a:pt x="652" y="468"/>
                    <a:pt x="650" y="468"/>
                    <a:pt x="649" y="468"/>
                  </a:cubicBezTo>
                  <a:cubicBezTo>
                    <a:pt x="647" y="467"/>
                    <a:pt x="646" y="467"/>
                    <a:pt x="645" y="467"/>
                  </a:cubicBezTo>
                  <a:cubicBezTo>
                    <a:pt x="627" y="458"/>
                    <a:pt x="607" y="458"/>
                    <a:pt x="588" y="459"/>
                  </a:cubicBezTo>
                  <a:cubicBezTo>
                    <a:pt x="585" y="459"/>
                    <a:pt x="583" y="459"/>
                    <a:pt x="581" y="459"/>
                  </a:cubicBezTo>
                  <a:cubicBezTo>
                    <a:pt x="579" y="458"/>
                    <a:pt x="577" y="458"/>
                    <a:pt x="574" y="458"/>
                  </a:cubicBezTo>
                  <a:cubicBezTo>
                    <a:pt x="572" y="458"/>
                    <a:pt x="570" y="458"/>
                    <a:pt x="568" y="458"/>
                  </a:cubicBezTo>
                  <a:cubicBezTo>
                    <a:pt x="563" y="457"/>
                    <a:pt x="559" y="457"/>
                    <a:pt x="554" y="456"/>
                  </a:cubicBezTo>
                  <a:cubicBezTo>
                    <a:pt x="535" y="455"/>
                    <a:pt x="515" y="453"/>
                    <a:pt x="496" y="451"/>
                  </a:cubicBezTo>
                  <a:cubicBezTo>
                    <a:pt x="485" y="450"/>
                    <a:pt x="475" y="451"/>
                    <a:pt x="464" y="451"/>
                  </a:cubicBezTo>
                  <a:cubicBezTo>
                    <a:pt x="449" y="451"/>
                    <a:pt x="434" y="450"/>
                    <a:pt x="419" y="451"/>
                  </a:cubicBezTo>
                  <a:cubicBezTo>
                    <a:pt x="415" y="451"/>
                    <a:pt x="411" y="449"/>
                    <a:pt x="407" y="447"/>
                  </a:cubicBezTo>
                  <a:cubicBezTo>
                    <a:pt x="405" y="446"/>
                    <a:pt x="398" y="444"/>
                    <a:pt x="391" y="442"/>
                  </a:cubicBezTo>
                  <a:cubicBezTo>
                    <a:pt x="384" y="440"/>
                    <a:pt x="377" y="438"/>
                    <a:pt x="377" y="437"/>
                  </a:cubicBezTo>
                  <a:cubicBezTo>
                    <a:pt x="377" y="437"/>
                    <a:pt x="362" y="408"/>
                    <a:pt x="341" y="366"/>
                  </a:cubicBezTo>
                  <a:cubicBezTo>
                    <a:pt x="334" y="352"/>
                    <a:pt x="326" y="336"/>
                    <a:pt x="317" y="320"/>
                  </a:cubicBezTo>
                  <a:cubicBezTo>
                    <a:pt x="294" y="267"/>
                    <a:pt x="251" y="228"/>
                    <a:pt x="200" y="198"/>
                  </a:cubicBezTo>
                  <a:cubicBezTo>
                    <a:pt x="142" y="164"/>
                    <a:pt x="87" y="137"/>
                    <a:pt x="33" y="96"/>
                  </a:cubicBezTo>
                  <a:cubicBezTo>
                    <a:pt x="15" y="83"/>
                    <a:pt x="2" y="65"/>
                    <a:pt x="0" y="44"/>
                  </a:cubicBezTo>
                  <a:cubicBezTo>
                    <a:pt x="2" y="25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287ED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r>
                <a:rPr lang="zh-CN" altLang="en-US" sz="4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0000">
              <a:off x="429349" y="294657"/>
              <a:ext cx="1910403" cy="14110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1" name="矩形 30"/>
          <p:cNvSpPr/>
          <p:nvPr/>
        </p:nvSpPr>
        <p:spPr>
          <a:xfrm>
            <a:off x="2124059" y="2321519"/>
            <a:ext cx="5913990" cy="511718"/>
          </a:xfrm>
          <a:prstGeom prst="rect">
            <a:avLst/>
          </a:prstGeom>
          <a:gradFill>
            <a:gsLst>
              <a:gs pos="0">
                <a:srgbClr val="BFBFBF"/>
              </a:gs>
              <a:gs pos="100000">
                <a:srgbClr val="BFBFBF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459992" y="2121484"/>
            <a:ext cx="911788" cy="911788"/>
          </a:xfrm>
          <a:prstGeom prst="ellipse">
            <a:avLst/>
          </a:prstGeom>
          <a:solidFill>
            <a:srgbClr val="BFBFBF"/>
          </a:solidFill>
          <a:ln w="76200">
            <a:solidFill>
              <a:srgbClr val="287ED3"/>
            </a:solidFill>
          </a:ln>
          <a:effectLst>
            <a:innerShdw blurRad="330200" dist="254000" dir="18900000">
              <a:prstClr val="black">
                <a:alpha val="5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>
                <a:solidFill>
                  <a:srgbClr val="287ED3"/>
                </a:solidFill>
              </a:rPr>
              <a:t>1</a:t>
            </a:r>
            <a:endParaRPr lang="zh-CN" altLang="en-US" sz="4400" b="1" dirty="0">
              <a:solidFill>
                <a:srgbClr val="287ED3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124059" y="3335650"/>
            <a:ext cx="5913990" cy="511718"/>
          </a:xfrm>
          <a:prstGeom prst="rect">
            <a:avLst/>
          </a:prstGeom>
          <a:gradFill>
            <a:gsLst>
              <a:gs pos="0">
                <a:srgbClr val="BFBFBF"/>
              </a:gs>
              <a:gs pos="100000">
                <a:srgbClr val="BFBFBF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1459992" y="3135615"/>
            <a:ext cx="911788" cy="911788"/>
          </a:xfrm>
          <a:prstGeom prst="ellipse">
            <a:avLst/>
          </a:prstGeom>
          <a:solidFill>
            <a:srgbClr val="BFBFBF"/>
          </a:solidFill>
          <a:ln w="76200">
            <a:solidFill>
              <a:srgbClr val="287ED3"/>
            </a:solidFill>
          </a:ln>
          <a:effectLst>
            <a:innerShdw blurRad="330200" dist="254000" dir="18900000">
              <a:prstClr val="black">
                <a:alpha val="5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solidFill>
                  <a:srgbClr val="287ED3"/>
                </a:solidFill>
              </a:rPr>
              <a:t>2</a:t>
            </a:r>
            <a:endParaRPr lang="zh-CN" altLang="en-US" sz="4400" b="1" dirty="0">
              <a:solidFill>
                <a:srgbClr val="287ED3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124059" y="4349781"/>
            <a:ext cx="5913990" cy="511718"/>
          </a:xfrm>
          <a:prstGeom prst="rect">
            <a:avLst/>
          </a:prstGeom>
          <a:gradFill>
            <a:gsLst>
              <a:gs pos="0">
                <a:srgbClr val="BFBFBF"/>
              </a:gs>
              <a:gs pos="100000">
                <a:srgbClr val="BFBFBF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1459992" y="4149746"/>
            <a:ext cx="911788" cy="911788"/>
          </a:xfrm>
          <a:prstGeom prst="ellipse">
            <a:avLst/>
          </a:prstGeom>
          <a:solidFill>
            <a:srgbClr val="BFBFBF"/>
          </a:solidFill>
          <a:ln w="76200">
            <a:solidFill>
              <a:srgbClr val="287ED3"/>
            </a:solidFill>
          </a:ln>
          <a:effectLst>
            <a:innerShdw blurRad="330200" dist="254000" dir="18900000">
              <a:prstClr val="black">
                <a:alpha val="5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solidFill>
                  <a:srgbClr val="287ED3"/>
                </a:solidFill>
              </a:rPr>
              <a:t>3</a:t>
            </a:r>
            <a:endParaRPr lang="zh-CN" altLang="en-US" sz="4400" b="1" dirty="0">
              <a:solidFill>
                <a:srgbClr val="287ED3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124059" y="5363912"/>
            <a:ext cx="5913990" cy="511718"/>
          </a:xfrm>
          <a:prstGeom prst="rect">
            <a:avLst/>
          </a:prstGeom>
          <a:gradFill>
            <a:gsLst>
              <a:gs pos="0">
                <a:srgbClr val="BFBFBF"/>
              </a:gs>
              <a:gs pos="100000">
                <a:srgbClr val="BFBFBF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1459992" y="5163877"/>
            <a:ext cx="911788" cy="911788"/>
          </a:xfrm>
          <a:prstGeom prst="ellipse">
            <a:avLst/>
          </a:prstGeom>
          <a:solidFill>
            <a:srgbClr val="BFBFBF"/>
          </a:solidFill>
          <a:ln w="76200">
            <a:solidFill>
              <a:srgbClr val="287ED3"/>
            </a:solidFill>
          </a:ln>
          <a:effectLst>
            <a:innerShdw blurRad="330200" dist="254000" dir="18900000">
              <a:prstClr val="black">
                <a:alpha val="5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solidFill>
                  <a:srgbClr val="287ED3"/>
                </a:solidFill>
              </a:rPr>
              <a:t>4</a:t>
            </a:r>
            <a:endParaRPr lang="zh-CN" altLang="en-US" sz="4400" b="1" dirty="0">
              <a:solidFill>
                <a:srgbClr val="287ED3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371780" y="2346545"/>
            <a:ext cx="4956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401063" y="3335650"/>
            <a:ext cx="3693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原理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401063" y="4399834"/>
            <a:ext cx="317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算法优势及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效果图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369202" y="5389997"/>
            <a:ext cx="5725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硬件实现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4105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456657" y="-209550"/>
            <a:ext cx="9600656" cy="1708150"/>
            <a:chOff x="1613443" y="2686050"/>
            <a:chExt cx="5124704" cy="911788"/>
          </a:xfrm>
        </p:grpSpPr>
        <p:sp>
          <p:nvSpPr>
            <p:cNvPr id="2" name="矩形 1"/>
            <p:cNvSpPr/>
            <p:nvPr/>
          </p:nvSpPr>
          <p:spPr>
            <a:xfrm>
              <a:off x="2277510" y="2886085"/>
              <a:ext cx="4460637" cy="511718"/>
            </a:xfrm>
            <a:prstGeom prst="rect">
              <a:avLst/>
            </a:prstGeom>
            <a:gradFill>
              <a:gsLst>
                <a:gs pos="0">
                  <a:srgbClr val="BFBFBF"/>
                </a:gs>
                <a:gs pos="100000">
                  <a:srgbClr val="BFBFB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1613443" y="2686050"/>
              <a:ext cx="911788" cy="911788"/>
            </a:xfrm>
            <a:prstGeom prst="ellipse">
              <a:avLst/>
            </a:prstGeom>
            <a:solidFill>
              <a:srgbClr val="BFBFBF"/>
            </a:solidFill>
            <a:ln w="76200">
              <a:solidFill>
                <a:srgbClr val="287ED3"/>
              </a:solidFill>
            </a:ln>
            <a:effectLst>
              <a:innerShdw blurRad="330200" dist="254000" dir="18900000">
                <a:prstClr val="black">
                  <a:alpha val="5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 smtClean="0">
                  <a:solidFill>
                    <a:srgbClr val="287ED3"/>
                  </a:solidFill>
                </a:rPr>
                <a:t>1</a:t>
              </a:r>
              <a:endParaRPr lang="zh-CN" altLang="en-US" sz="4400" b="1" dirty="0">
                <a:solidFill>
                  <a:srgbClr val="287ED3"/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359329" y="321359"/>
            <a:ext cx="6928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算法背景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882" y="1936376"/>
            <a:ext cx="8032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zh-CN" dirty="0" smtClean="0">
                <a:latin typeface="微软雅黑"/>
                <a:ea typeface="微软雅黑"/>
                <a:cs typeface="微软雅黑"/>
              </a:rPr>
              <a:t>在传统</a:t>
            </a:r>
            <a:r>
              <a:rPr lang="zh-CN" altLang="zh-CN" dirty="0">
                <a:latin typeface="微软雅黑"/>
                <a:ea typeface="微软雅黑"/>
                <a:cs typeface="微软雅黑"/>
              </a:rPr>
              <a:t>的图像去雾算法中</a:t>
            </a:r>
            <a:r>
              <a:rPr lang="zh-CN" altLang="zh-CN" dirty="0" smtClean="0">
                <a:latin typeface="微软雅黑"/>
                <a:ea typeface="微软雅黑"/>
                <a:cs typeface="微软雅黑"/>
              </a:rPr>
              <a:t>，提高图像对比度被广泛的应用</a:t>
            </a:r>
            <a:r>
              <a:rPr lang="zh-CN" altLang="en-US" dirty="0" smtClean="0">
                <a:latin typeface="微软雅黑"/>
                <a:ea typeface="微软雅黑"/>
                <a:cs typeface="微软雅黑"/>
              </a:rPr>
              <a:t>，</a:t>
            </a:r>
            <a:r>
              <a:rPr lang="zh-CN" altLang="zh-CN" dirty="0" smtClean="0">
                <a:latin typeface="微软雅黑"/>
                <a:ea typeface="微软雅黑"/>
                <a:cs typeface="微软雅黑"/>
              </a:rPr>
              <a:t>然而这种方法会导致一些像素</a:t>
            </a:r>
            <a:r>
              <a:rPr lang="zh-CN" altLang="zh-CN" dirty="0">
                <a:latin typeface="微软雅黑"/>
                <a:ea typeface="微软雅黑"/>
                <a:cs typeface="微软雅黑"/>
              </a:rPr>
              <a:t>点的色彩过于饱和，</a:t>
            </a:r>
            <a:r>
              <a:rPr lang="zh-CN" altLang="zh-CN" dirty="0" smtClean="0">
                <a:latin typeface="微软雅黑"/>
                <a:ea typeface="微软雅黑"/>
                <a:cs typeface="微软雅黑"/>
              </a:rPr>
              <a:t>产生色彩</a:t>
            </a:r>
            <a:r>
              <a:rPr lang="zh-CN" altLang="zh-CN" dirty="0">
                <a:latin typeface="微软雅黑"/>
                <a:ea typeface="微软雅黑"/>
                <a:cs typeface="微软雅黑"/>
              </a:rPr>
              <a:t>上的畸变。同样，在基于有雾图片的物理模型上的图像去雾算法中，也有可能产生色彩的过饱和。 </a:t>
            </a:r>
            <a:endParaRPr lang="zh-CN" altLang="en-US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882" y="3039475"/>
            <a:ext cx="8032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zh-CN" dirty="0" smtClean="0">
                <a:latin typeface="微软雅黑"/>
                <a:ea typeface="微软雅黑"/>
                <a:cs typeface="微软雅黑"/>
              </a:rPr>
              <a:t>在使用</a:t>
            </a:r>
            <a:r>
              <a:rPr lang="zh-CN" altLang="zh-CN" dirty="0">
                <a:latin typeface="微软雅黑"/>
                <a:ea typeface="微软雅黑"/>
                <a:cs typeface="微软雅黑"/>
              </a:rPr>
              <a:t>公式</a:t>
            </a:r>
            <a:r>
              <a:rPr lang="en-US" altLang="zh-CN" dirty="0">
                <a:latin typeface="微软雅黑"/>
                <a:ea typeface="微软雅黑"/>
                <a:cs typeface="微软雅黑"/>
              </a:rPr>
              <a:t>                      </a:t>
            </a:r>
            <a:r>
              <a:rPr lang="en-US" altLang="zh-CN" dirty="0" smtClean="0">
                <a:latin typeface="微软雅黑"/>
                <a:ea typeface="微软雅黑"/>
                <a:cs typeface="微软雅黑"/>
              </a:rPr>
              <a:t>       </a:t>
            </a:r>
            <a:r>
              <a:rPr lang="zh-CN" altLang="zh-CN" dirty="0" smtClean="0">
                <a:latin typeface="微软雅黑"/>
                <a:ea typeface="微软雅黑"/>
                <a:cs typeface="微软雅黑"/>
              </a:rPr>
              <a:t>获得</a:t>
            </a:r>
            <a:r>
              <a:rPr lang="zh-CN" altLang="zh-CN" dirty="0">
                <a:latin typeface="微软雅黑"/>
                <a:ea typeface="微软雅黑"/>
                <a:cs typeface="微软雅黑"/>
              </a:rPr>
              <a:t>去雾后的图像时，由于</a:t>
            </a:r>
            <a:r>
              <a:rPr lang="en-US" altLang="zh-CN" dirty="0">
                <a:latin typeface="微软雅黑"/>
                <a:ea typeface="微软雅黑"/>
                <a:cs typeface="微软雅黑"/>
              </a:rPr>
              <a:t>t(x)</a:t>
            </a:r>
            <a:r>
              <a:rPr lang="zh-CN" altLang="zh-CN" dirty="0">
                <a:latin typeface="微软雅黑"/>
                <a:ea typeface="微软雅黑"/>
                <a:cs typeface="微软雅黑"/>
              </a:rPr>
              <a:t>是一个位于</a:t>
            </a:r>
            <a:r>
              <a:rPr lang="en-US" altLang="zh-CN" dirty="0">
                <a:latin typeface="微软雅黑"/>
                <a:ea typeface="微软雅黑"/>
                <a:cs typeface="微软雅黑"/>
              </a:rPr>
              <a:t>(0,1)</a:t>
            </a:r>
            <a:r>
              <a:rPr lang="zh-CN" altLang="zh-CN" dirty="0">
                <a:latin typeface="微软雅黑"/>
                <a:ea typeface="微软雅黑"/>
                <a:cs typeface="微软雅黑"/>
              </a:rPr>
              <a:t>区间之内的小数，因此在最终</a:t>
            </a:r>
            <a:r>
              <a:rPr lang="en-US" altLang="zh-CN" dirty="0">
                <a:latin typeface="微软雅黑"/>
                <a:ea typeface="微软雅黑"/>
                <a:cs typeface="微软雅黑"/>
              </a:rPr>
              <a:t>J(x)</a:t>
            </a:r>
            <a:r>
              <a:rPr lang="zh-CN" altLang="zh-CN" dirty="0">
                <a:latin typeface="微软雅黑"/>
                <a:ea typeface="微软雅黑"/>
                <a:cs typeface="微软雅黑"/>
              </a:rPr>
              <a:t>的运算结果里，可能会出现一些像素点的像素值大于</a:t>
            </a:r>
            <a:r>
              <a:rPr lang="en-US" altLang="zh-CN" dirty="0">
                <a:latin typeface="微软雅黑"/>
                <a:ea typeface="微软雅黑"/>
                <a:cs typeface="微软雅黑"/>
              </a:rPr>
              <a:t>255</a:t>
            </a:r>
            <a:r>
              <a:rPr lang="zh-CN" altLang="zh-CN" dirty="0">
                <a:latin typeface="微软雅黑"/>
                <a:ea typeface="微软雅黑"/>
                <a:cs typeface="微软雅黑"/>
              </a:rPr>
              <a:t>或者是小于</a:t>
            </a:r>
            <a:r>
              <a:rPr lang="en-US" altLang="zh-CN" dirty="0">
                <a:latin typeface="微软雅黑"/>
                <a:ea typeface="微软雅黑"/>
                <a:cs typeface="微软雅黑"/>
              </a:rPr>
              <a:t>0</a:t>
            </a:r>
            <a:r>
              <a:rPr lang="zh-CN" altLang="zh-CN" dirty="0">
                <a:latin typeface="微软雅黑"/>
                <a:ea typeface="微软雅黑"/>
                <a:cs typeface="微软雅黑"/>
              </a:rPr>
              <a:t>的情况</a:t>
            </a:r>
            <a:r>
              <a:rPr lang="zh-CN" altLang="zh-CN" dirty="0" smtClean="0">
                <a:latin typeface="微软雅黑"/>
                <a:ea typeface="微软雅黑"/>
                <a:cs typeface="微软雅黑"/>
              </a:rPr>
              <a:t>。</a:t>
            </a:r>
            <a:r>
              <a:rPr lang="zh-CN" altLang="en-US" dirty="0" smtClean="0">
                <a:latin typeface="微软雅黑"/>
                <a:ea typeface="微软雅黑"/>
                <a:cs typeface="微软雅黑"/>
              </a:rPr>
              <a:t>因此需要</a:t>
            </a:r>
            <a:r>
              <a:rPr lang="zh-CN" altLang="en-US" dirty="0">
                <a:latin typeface="微软雅黑"/>
                <a:ea typeface="微软雅黑"/>
                <a:cs typeface="微软雅黑"/>
              </a:rPr>
              <a:t>将</a:t>
            </a:r>
            <a:r>
              <a:rPr lang="en-US" altLang="zh-CN" dirty="0">
                <a:latin typeface="微软雅黑"/>
                <a:ea typeface="微软雅黑"/>
                <a:cs typeface="微软雅黑"/>
              </a:rPr>
              <a:t>J(x)</a:t>
            </a:r>
            <a:r>
              <a:rPr lang="zh-CN" altLang="en-US" dirty="0">
                <a:latin typeface="微软雅黑"/>
                <a:ea typeface="微软雅黑"/>
                <a:cs typeface="微软雅黑"/>
              </a:rPr>
              <a:t>中所有大于</a:t>
            </a:r>
            <a:r>
              <a:rPr lang="en-US" altLang="zh-CN" dirty="0">
                <a:latin typeface="微软雅黑"/>
                <a:ea typeface="微软雅黑"/>
                <a:cs typeface="微软雅黑"/>
              </a:rPr>
              <a:t>255</a:t>
            </a:r>
            <a:r>
              <a:rPr lang="zh-CN" altLang="en-US" dirty="0">
                <a:latin typeface="微软雅黑"/>
                <a:ea typeface="微软雅黑"/>
                <a:cs typeface="微软雅黑"/>
              </a:rPr>
              <a:t>的值全部截断为</a:t>
            </a:r>
            <a:r>
              <a:rPr lang="en-US" altLang="zh-CN" dirty="0">
                <a:latin typeface="微软雅黑"/>
                <a:ea typeface="微软雅黑"/>
                <a:cs typeface="微软雅黑"/>
              </a:rPr>
              <a:t>255</a:t>
            </a:r>
            <a:r>
              <a:rPr lang="zh-CN" altLang="en-US" dirty="0">
                <a:latin typeface="微软雅黑"/>
                <a:ea typeface="微软雅黑"/>
                <a:cs typeface="微软雅黑"/>
              </a:rPr>
              <a:t>，所有小于</a:t>
            </a:r>
            <a:r>
              <a:rPr lang="en-US" altLang="zh-CN" dirty="0">
                <a:latin typeface="微软雅黑"/>
                <a:ea typeface="微软雅黑"/>
                <a:cs typeface="微软雅黑"/>
              </a:rPr>
              <a:t>0</a:t>
            </a:r>
            <a:r>
              <a:rPr lang="zh-CN" altLang="en-US" dirty="0">
                <a:latin typeface="微软雅黑"/>
                <a:ea typeface="微软雅黑"/>
                <a:cs typeface="微软雅黑"/>
              </a:rPr>
              <a:t>的值全部上拉为</a:t>
            </a:r>
            <a:r>
              <a:rPr lang="en-US" altLang="zh-CN" dirty="0" smtClean="0">
                <a:latin typeface="微软雅黑"/>
                <a:ea typeface="微软雅黑"/>
                <a:cs typeface="微软雅黑"/>
              </a:rPr>
              <a:t>0</a:t>
            </a:r>
            <a:r>
              <a:rPr lang="zh-CN" altLang="en-US" dirty="0" smtClean="0">
                <a:latin typeface="微软雅黑"/>
                <a:ea typeface="微软雅黑"/>
                <a:cs typeface="微软雅黑"/>
              </a:rPr>
              <a:t>，最终导致在去</a:t>
            </a:r>
            <a:r>
              <a:rPr lang="zh-CN" altLang="en-US" dirty="0">
                <a:latin typeface="微软雅黑"/>
                <a:ea typeface="微软雅黑"/>
                <a:cs typeface="微软雅黑"/>
              </a:rPr>
              <a:t>雾图像</a:t>
            </a:r>
            <a:r>
              <a:rPr lang="zh-CN" altLang="en-US" dirty="0" smtClean="0">
                <a:latin typeface="微软雅黑"/>
                <a:ea typeface="微软雅黑"/>
                <a:cs typeface="微软雅黑"/>
              </a:rPr>
              <a:t>中产生</a:t>
            </a:r>
            <a:r>
              <a:rPr lang="zh-CN" altLang="en-US" dirty="0">
                <a:latin typeface="微软雅黑"/>
                <a:ea typeface="微软雅黑"/>
                <a:cs typeface="微软雅黑"/>
              </a:rPr>
              <a:t>色彩上</a:t>
            </a:r>
            <a:r>
              <a:rPr lang="zh-CN" altLang="en-US" dirty="0" smtClean="0">
                <a:latin typeface="微软雅黑"/>
                <a:ea typeface="微软雅黑"/>
                <a:cs typeface="微软雅黑"/>
              </a:rPr>
              <a:t>的畸变和过饱和。</a:t>
            </a:r>
            <a:endParaRPr lang="zh-CN" altLang="en-US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7882" y="4696572"/>
            <a:ext cx="8032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t(x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选取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过小，接近于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，则图像对比度很高，但是去雾运算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后的信息损失量增大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，去雾后的图像色彩饱和和畸变现象更明显；若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t(x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选取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过大，接近于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信息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损失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量大大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减少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，但是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去雾效果不佳，没有达到图像去雾的目的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。因此在选取透射率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t(x)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的过程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中，需要同时考虑提高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图像对比度，以及减少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色彩畸变和过饱和这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两个方面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13019" y="3082297"/>
            <a:ext cx="207749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J(x)=(I(x)-A)/t(x)+A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9355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456657" y="-209550"/>
            <a:ext cx="9600656" cy="1708150"/>
            <a:chOff x="1613443" y="2686050"/>
            <a:chExt cx="5124704" cy="911788"/>
          </a:xfrm>
        </p:grpSpPr>
        <p:sp>
          <p:nvSpPr>
            <p:cNvPr id="2" name="矩形 1"/>
            <p:cNvSpPr/>
            <p:nvPr/>
          </p:nvSpPr>
          <p:spPr>
            <a:xfrm>
              <a:off x="2277510" y="2886085"/>
              <a:ext cx="4460637" cy="511718"/>
            </a:xfrm>
            <a:prstGeom prst="rect">
              <a:avLst/>
            </a:prstGeom>
            <a:gradFill>
              <a:gsLst>
                <a:gs pos="0">
                  <a:srgbClr val="BFBFBF"/>
                </a:gs>
                <a:gs pos="100000">
                  <a:srgbClr val="BFBFB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1613443" y="2686050"/>
              <a:ext cx="911788" cy="911788"/>
            </a:xfrm>
            <a:prstGeom prst="ellipse">
              <a:avLst/>
            </a:prstGeom>
            <a:solidFill>
              <a:srgbClr val="BFBFBF"/>
            </a:solidFill>
            <a:ln w="76200">
              <a:solidFill>
                <a:srgbClr val="287ED3"/>
              </a:solidFill>
            </a:ln>
            <a:effectLst>
              <a:innerShdw blurRad="330200" dist="254000" dir="18900000">
                <a:prstClr val="black">
                  <a:alpha val="5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 smtClean="0">
                  <a:solidFill>
                    <a:srgbClr val="287ED3"/>
                  </a:solidFill>
                </a:rPr>
                <a:t>2</a:t>
              </a:r>
              <a:endParaRPr lang="zh-CN" altLang="en-US" sz="4400" b="1" dirty="0">
                <a:solidFill>
                  <a:srgbClr val="287ED3"/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402443" y="321359"/>
            <a:ext cx="566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算法原理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811360" y="3827367"/>
            <a:ext cx="4171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811360" y="5188245"/>
            <a:ext cx="4299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628" y="2486081"/>
            <a:ext cx="735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主要负责估计大气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光照强度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值。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8630" y="3208189"/>
            <a:ext cx="43583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将待去雾图像分割成大小相等的四幅图像，分别计算每一幅图像中所有像素值的平均值和标准差。取平均值和标准差之差最大的图像继续四等分，重复上述过程，直到图像的像素小于某一固定值。取该图像中最接近（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255,255,255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）的点作为大气光照强度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8628" y="1585701"/>
            <a:ext cx="46406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dirty="0" err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Airlight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083" y="3204333"/>
            <a:ext cx="3537119" cy="255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08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456657" y="-209550"/>
            <a:ext cx="9600656" cy="1708150"/>
            <a:chOff x="1613443" y="2686050"/>
            <a:chExt cx="5124704" cy="911788"/>
          </a:xfrm>
        </p:grpSpPr>
        <p:sp>
          <p:nvSpPr>
            <p:cNvPr id="2" name="矩形 1"/>
            <p:cNvSpPr/>
            <p:nvPr/>
          </p:nvSpPr>
          <p:spPr>
            <a:xfrm>
              <a:off x="2277510" y="2886085"/>
              <a:ext cx="4460637" cy="511718"/>
            </a:xfrm>
            <a:prstGeom prst="rect">
              <a:avLst/>
            </a:prstGeom>
            <a:gradFill>
              <a:gsLst>
                <a:gs pos="0">
                  <a:srgbClr val="BFBFBF"/>
                </a:gs>
                <a:gs pos="100000">
                  <a:srgbClr val="BFBFB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1613443" y="2686050"/>
              <a:ext cx="911788" cy="911788"/>
            </a:xfrm>
            <a:prstGeom prst="ellipse">
              <a:avLst/>
            </a:prstGeom>
            <a:solidFill>
              <a:srgbClr val="BFBFBF"/>
            </a:solidFill>
            <a:ln w="76200">
              <a:solidFill>
                <a:srgbClr val="287ED3"/>
              </a:solidFill>
            </a:ln>
            <a:effectLst>
              <a:innerShdw blurRad="330200" dist="254000" dir="18900000">
                <a:prstClr val="black">
                  <a:alpha val="5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 smtClean="0">
                  <a:solidFill>
                    <a:srgbClr val="287ED3"/>
                  </a:solidFill>
                </a:rPr>
                <a:t>2</a:t>
              </a:r>
              <a:endParaRPr lang="zh-CN" altLang="en-US" sz="4400" b="1" dirty="0">
                <a:solidFill>
                  <a:srgbClr val="287ED3"/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402443" y="321359"/>
            <a:ext cx="566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算法原理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811360" y="3827367"/>
            <a:ext cx="4171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811360" y="5188245"/>
            <a:ext cx="4299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627" y="2486081"/>
            <a:ext cx="7945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主要负责估计透射率值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t(x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的值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它接收</a:t>
            </a:r>
            <a:r>
              <a:rPr lang="en-US" altLang="zh-CN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Airlight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所估计的大气光照强度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，按照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区块方式扫描待去雾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RGB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图像。假设每一个图像区块内所有像素点的透射率值都相等，通过使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通道的代价函数之和取得最小值，每一个图像区块估计合适的透射率值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t(x)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7331" y="3910972"/>
                <a:ext cx="797683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zh-CN" altLang="en-US" sz="20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代价函数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cost</m:t>
                        </m:r>
                      </m:sub>
                    </m:sSub>
                  </m:oMath>
                </a14:m>
                <a:r>
                  <a:rPr lang="zh-CN" altLang="en-US" sz="20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由图像对比度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ontrast</m:t>
                        </m:r>
                      </m:sub>
                    </m:sSub>
                  </m:oMath>
                </a14:m>
                <a:r>
                  <a:rPr lang="zh-CN" altLang="en-US" sz="20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和信息损失量</a:t>
                </a:r>
                <a:r>
                  <a:rPr lang="en-US" altLang="zh-CN" sz="2000" dirty="0" smtClean="0"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loss</m:t>
                        </m:r>
                      </m:sub>
                    </m:sSub>
                  </m:oMath>
                </a14:m>
                <a:r>
                  <a:rPr lang="zh-CN" altLang="en-US" sz="20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两部分组成。由于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contrast</m:t>
                        </m:r>
                      </m:sub>
                    </m:sSub>
                  </m:oMath>
                </a14:m>
                <a:r>
                  <a:rPr lang="zh-CN" altLang="en-US" sz="20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是关于</a:t>
                </a:r>
                <a:r>
                  <a:rPr lang="en-US" altLang="zh-CN" sz="20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t(x)</a:t>
                </a:r>
                <a:r>
                  <a:rPr lang="zh-CN" altLang="en-US" sz="20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的增函数，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loss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是关于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t(x)</a:t>
                </a:r>
                <a:r>
                  <a:rPr lang="zh-CN" altLang="en-US" sz="20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的减函数，所谓基于代价函数的图像去雾算法就是在区间</a:t>
                </a:r>
                <a:r>
                  <a:rPr lang="en-US" altLang="zh-CN" sz="20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[0,1]</a:t>
                </a:r>
                <a:r>
                  <a:rPr lang="zh-CN" altLang="en-US" sz="20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内寻找一个合适的</a:t>
                </a:r>
                <a:r>
                  <a:rPr lang="en-US" altLang="zh-CN" sz="20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t(x)</a:t>
                </a:r>
                <a:r>
                  <a:rPr lang="zh-CN" altLang="en-US" sz="20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，使得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cost</m:t>
                        </m:r>
                      </m:sub>
                    </m:sSub>
                  </m:oMath>
                </a14:m>
                <a:r>
                  <a:rPr lang="zh-CN" altLang="en-US" sz="20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能够取得最小值。</a:t>
                </a: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31" y="3910972"/>
                <a:ext cx="7976832" cy="1323439"/>
              </a:xfrm>
              <a:prstGeom prst="rect">
                <a:avLst/>
              </a:prstGeom>
              <a:blipFill>
                <a:blip r:embed="rId2"/>
                <a:stretch>
                  <a:fillRect l="-688" t="-3226" r="-3899" b="-7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638628" y="1585701"/>
            <a:ext cx="46406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Transmission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图片 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343" y="5360662"/>
            <a:ext cx="37084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110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456657" y="-209550"/>
            <a:ext cx="9600656" cy="1708150"/>
            <a:chOff x="1613443" y="2686050"/>
            <a:chExt cx="5124704" cy="911788"/>
          </a:xfrm>
        </p:grpSpPr>
        <p:sp>
          <p:nvSpPr>
            <p:cNvPr id="2" name="矩形 1"/>
            <p:cNvSpPr/>
            <p:nvPr/>
          </p:nvSpPr>
          <p:spPr>
            <a:xfrm>
              <a:off x="2277510" y="2886085"/>
              <a:ext cx="4460637" cy="511718"/>
            </a:xfrm>
            <a:prstGeom prst="rect">
              <a:avLst/>
            </a:prstGeom>
            <a:gradFill>
              <a:gsLst>
                <a:gs pos="0">
                  <a:srgbClr val="BFBFBF"/>
                </a:gs>
                <a:gs pos="100000">
                  <a:srgbClr val="BFBFB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1613443" y="2686050"/>
              <a:ext cx="911788" cy="911788"/>
            </a:xfrm>
            <a:prstGeom prst="ellipse">
              <a:avLst/>
            </a:prstGeom>
            <a:solidFill>
              <a:srgbClr val="BFBFBF"/>
            </a:solidFill>
            <a:ln w="76200">
              <a:solidFill>
                <a:srgbClr val="287ED3"/>
              </a:solidFill>
            </a:ln>
            <a:effectLst>
              <a:innerShdw blurRad="330200" dist="254000" dir="18900000">
                <a:prstClr val="black">
                  <a:alpha val="5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 smtClean="0">
                  <a:solidFill>
                    <a:srgbClr val="287ED3"/>
                  </a:solidFill>
                </a:rPr>
                <a:t>2</a:t>
              </a:r>
              <a:endParaRPr lang="zh-CN" altLang="en-US" sz="4400" b="1" dirty="0">
                <a:solidFill>
                  <a:srgbClr val="287ED3"/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402443" y="321359"/>
            <a:ext cx="566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算法原理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811360" y="3827367"/>
            <a:ext cx="4171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811360" y="5188245"/>
            <a:ext cx="4299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627" y="2196022"/>
            <a:ext cx="77962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负责对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Transmission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模块中得到的透射率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t(x)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进行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修正和优化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，考虑待去雾图像中的边界信息，避免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去雾图像的光晕效应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。算法中采用的滤波器为</a:t>
            </a:r>
            <a:r>
              <a:rPr lang="en-US" altLang="zh-CN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guidedfilter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8628" y="1585701"/>
            <a:ext cx="46406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Improvement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8628" y="4085481"/>
            <a:ext cx="46406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Recovery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638627" y="4690725"/>
            <a:ext cx="7796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接收</a:t>
            </a:r>
            <a:r>
              <a:rPr lang="en-US" altLang="zh-CN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Airlight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所估计的大气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光照强度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，以及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Improvement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修正后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的透射率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t(x)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利用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公式得到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最终的去雾图像。</a:t>
            </a:r>
          </a:p>
        </p:txBody>
      </p:sp>
      <p:pic>
        <p:nvPicPr>
          <p:cNvPr id="2050" name="图片 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449" y="5668641"/>
            <a:ext cx="1244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724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456657" y="-209550"/>
            <a:ext cx="9600656" cy="1708150"/>
            <a:chOff x="1613443" y="2686050"/>
            <a:chExt cx="5124704" cy="911788"/>
          </a:xfrm>
        </p:grpSpPr>
        <p:sp>
          <p:nvSpPr>
            <p:cNvPr id="2" name="矩形 1"/>
            <p:cNvSpPr/>
            <p:nvPr/>
          </p:nvSpPr>
          <p:spPr>
            <a:xfrm>
              <a:off x="2277510" y="2886085"/>
              <a:ext cx="4460637" cy="511718"/>
            </a:xfrm>
            <a:prstGeom prst="rect">
              <a:avLst/>
            </a:prstGeom>
            <a:gradFill>
              <a:gsLst>
                <a:gs pos="0">
                  <a:srgbClr val="BFBFBF"/>
                </a:gs>
                <a:gs pos="100000">
                  <a:srgbClr val="BFBFB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1613443" y="2686050"/>
              <a:ext cx="911788" cy="911788"/>
            </a:xfrm>
            <a:prstGeom prst="ellipse">
              <a:avLst/>
            </a:prstGeom>
            <a:solidFill>
              <a:srgbClr val="BFBFBF"/>
            </a:solidFill>
            <a:ln w="76200">
              <a:solidFill>
                <a:srgbClr val="287ED3"/>
              </a:solidFill>
            </a:ln>
            <a:effectLst>
              <a:innerShdw blurRad="330200" dist="254000" dir="18900000">
                <a:prstClr val="black">
                  <a:alpha val="5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 smtClean="0">
                  <a:solidFill>
                    <a:srgbClr val="287ED3"/>
                  </a:solidFill>
                </a:rPr>
                <a:t>3</a:t>
              </a:r>
              <a:endParaRPr lang="zh-CN" altLang="en-US" sz="4400" b="1" dirty="0">
                <a:solidFill>
                  <a:srgbClr val="287ED3"/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402443" y="321359"/>
            <a:ext cx="566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算法优势及效果图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811360" y="3827367"/>
            <a:ext cx="4171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811360" y="5188245"/>
            <a:ext cx="4299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26323" y="1661181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算法优势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6323" y="2605679"/>
            <a:ext cx="7261334" cy="3228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在估计大气光照强度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时采用四分法，避免待去雾图像中过度明亮的区域（如白墙、雪地等）对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大气光照强度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的估计值造成干扰。同时按照该方法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得到的大气光照强度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为三维向量，在恢复图像时可以分别对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通道进行处理。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在选取透射率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t(x)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的过程中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，基于代价函数的取值最小，同时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考虑提高图像对比度，以及减少色彩畸变和过饱和这两个方面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在估计大气光照强度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和透射率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t(x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时，不在将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RGB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图像转换为灰度图，而是分别对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通道进行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处理。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6173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456657" y="-209550"/>
            <a:ext cx="9600656" cy="1708150"/>
            <a:chOff x="1613443" y="2686050"/>
            <a:chExt cx="5124704" cy="911788"/>
          </a:xfrm>
        </p:grpSpPr>
        <p:sp>
          <p:nvSpPr>
            <p:cNvPr id="2" name="矩形 1"/>
            <p:cNvSpPr/>
            <p:nvPr/>
          </p:nvSpPr>
          <p:spPr>
            <a:xfrm>
              <a:off x="2277510" y="2886085"/>
              <a:ext cx="4460637" cy="511718"/>
            </a:xfrm>
            <a:prstGeom prst="rect">
              <a:avLst/>
            </a:prstGeom>
            <a:gradFill>
              <a:gsLst>
                <a:gs pos="0">
                  <a:srgbClr val="BFBFBF"/>
                </a:gs>
                <a:gs pos="100000">
                  <a:srgbClr val="BFBFB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1613443" y="2686050"/>
              <a:ext cx="911788" cy="911788"/>
            </a:xfrm>
            <a:prstGeom prst="ellipse">
              <a:avLst/>
            </a:prstGeom>
            <a:solidFill>
              <a:srgbClr val="BFBFBF"/>
            </a:solidFill>
            <a:ln w="76200">
              <a:solidFill>
                <a:srgbClr val="287ED3"/>
              </a:solidFill>
            </a:ln>
            <a:effectLst>
              <a:innerShdw blurRad="330200" dist="254000" dir="18900000">
                <a:prstClr val="black">
                  <a:alpha val="5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 smtClean="0">
                  <a:solidFill>
                    <a:srgbClr val="287ED3"/>
                  </a:solidFill>
                </a:rPr>
                <a:t>3</a:t>
              </a:r>
              <a:endParaRPr lang="zh-CN" altLang="en-US" sz="4400" b="1" dirty="0">
                <a:solidFill>
                  <a:srgbClr val="287ED3"/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402443" y="321359"/>
            <a:ext cx="566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算法优势及效果图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811360" y="3827367"/>
            <a:ext cx="4171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811360" y="5188245"/>
            <a:ext cx="4299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26323" y="1661181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去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雾效果图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00" y="2707874"/>
            <a:ext cx="3674043" cy="30340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811" y="2536087"/>
            <a:ext cx="4746189" cy="355562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072726" y="5834576"/>
            <a:ext cx="649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原图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04162" y="5834576"/>
            <a:ext cx="93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去雾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3689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456657" y="-209550"/>
            <a:ext cx="9600656" cy="1708150"/>
            <a:chOff x="1613443" y="2686050"/>
            <a:chExt cx="5124704" cy="911788"/>
          </a:xfrm>
        </p:grpSpPr>
        <p:sp>
          <p:nvSpPr>
            <p:cNvPr id="2" name="矩形 1"/>
            <p:cNvSpPr/>
            <p:nvPr/>
          </p:nvSpPr>
          <p:spPr>
            <a:xfrm>
              <a:off x="2277510" y="2886085"/>
              <a:ext cx="4460637" cy="511718"/>
            </a:xfrm>
            <a:prstGeom prst="rect">
              <a:avLst/>
            </a:prstGeom>
            <a:gradFill>
              <a:gsLst>
                <a:gs pos="0">
                  <a:srgbClr val="BFBFBF"/>
                </a:gs>
                <a:gs pos="100000">
                  <a:srgbClr val="BFBFB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1613443" y="2686050"/>
              <a:ext cx="911788" cy="911788"/>
            </a:xfrm>
            <a:prstGeom prst="ellipse">
              <a:avLst/>
            </a:prstGeom>
            <a:solidFill>
              <a:srgbClr val="BFBFBF"/>
            </a:solidFill>
            <a:ln w="76200">
              <a:solidFill>
                <a:srgbClr val="287ED3"/>
              </a:solidFill>
            </a:ln>
            <a:effectLst>
              <a:innerShdw blurRad="330200" dist="254000" dir="18900000">
                <a:prstClr val="black">
                  <a:alpha val="5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 smtClean="0">
                  <a:solidFill>
                    <a:srgbClr val="287ED3"/>
                  </a:solidFill>
                </a:rPr>
                <a:t>3</a:t>
              </a:r>
              <a:endParaRPr lang="zh-CN" altLang="en-US" sz="4400" b="1" dirty="0">
                <a:solidFill>
                  <a:srgbClr val="287ED3"/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402443" y="321359"/>
            <a:ext cx="566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算法优势及效果图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811360" y="3827367"/>
            <a:ext cx="4171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811360" y="5188245"/>
            <a:ext cx="4299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26323" y="1661181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去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雾效果图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72726" y="5834576"/>
            <a:ext cx="649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原图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42021" y="5847901"/>
            <a:ext cx="93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去雾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98" y="2968183"/>
            <a:ext cx="3838845" cy="25592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529" y="2839000"/>
            <a:ext cx="4670471" cy="294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71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1448</TotalTime>
  <Words>589</Words>
  <Application>Microsoft Macintosh PowerPoint</Application>
  <PresentationFormat>全屏显示(4:3)</PresentationFormat>
  <Paragraphs>103</Paragraphs>
  <Slides>15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IMPCAS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bing ye</dc:creator>
  <cp:lastModifiedBy>敏江 李</cp:lastModifiedBy>
  <cp:revision>113</cp:revision>
  <dcterms:created xsi:type="dcterms:W3CDTF">2013-10-11T12:50:25Z</dcterms:created>
  <dcterms:modified xsi:type="dcterms:W3CDTF">2016-11-30T13:18:03Z</dcterms:modified>
</cp:coreProperties>
</file>